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59"/>
  </p:notesMasterIdLst>
  <p:handoutMasterIdLst>
    <p:handoutMasterId r:id="rId60"/>
  </p:handoutMasterIdLst>
  <p:sldIdLst>
    <p:sldId id="407" r:id="rId2"/>
    <p:sldId id="478" r:id="rId3"/>
    <p:sldId id="658" r:id="rId4"/>
    <p:sldId id="256" r:id="rId5"/>
    <p:sldId id="490" r:id="rId6"/>
    <p:sldId id="481" r:id="rId7"/>
    <p:sldId id="489" r:id="rId8"/>
    <p:sldId id="479" r:id="rId9"/>
    <p:sldId id="659" r:id="rId10"/>
    <p:sldId id="405" r:id="rId11"/>
    <p:sldId id="470" r:id="rId12"/>
    <p:sldId id="482" r:id="rId13"/>
    <p:sldId id="348" r:id="rId14"/>
    <p:sldId id="483" r:id="rId15"/>
    <p:sldId id="471" r:id="rId16"/>
    <p:sldId id="457" r:id="rId17"/>
    <p:sldId id="472" r:id="rId18"/>
    <p:sldId id="459" r:id="rId19"/>
    <p:sldId id="473" r:id="rId20"/>
    <p:sldId id="461" r:id="rId21"/>
    <p:sldId id="474" r:id="rId22"/>
    <p:sldId id="463" r:id="rId23"/>
    <p:sldId id="475" r:id="rId24"/>
    <p:sldId id="466" r:id="rId25"/>
    <p:sldId id="484" r:id="rId26"/>
    <p:sldId id="358" r:id="rId27"/>
    <p:sldId id="488" r:id="rId28"/>
    <p:sldId id="491" r:id="rId29"/>
    <p:sldId id="411" r:id="rId30"/>
    <p:sldId id="652" r:id="rId31"/>
    <p:sldId id="655" r:id="rId32"/>
    <p:sldId id="492" r:id="rId33"/>
    <p:sldId id="439" r:id="rId34"/>
    <p:sldId id="434" r:id="rId35"/>
    <p:sldId id="468" r:id="rId36"/>
    <p:sldId id="469" r:id="rId37"/>
    <p:sldId id="453" r:id="rId38"/>
    <p:sldId id="442" r:id="rId39"/>
    <p:sldId id="426" r:id="rId40"/>
    <p:sldId id="449" r:id="rId41"/>
    <p:sldId id="487" r:id="rId42"/>
    <p:sldId id="454" r:id="rId43"/>
    <p:sldId id="455" r:id="rId44"/>
    <p:sldId id="456" r:id="rId45"/>
    <p:sldId id="660" r:id="rId46"/>
    <p:sldId id="352" r:id="rId47"/>
    <p:sldId id="357" r:id="rId48"/>
    <p:sldId id="404" r:id="rId49"/>
    <p:sldId id="359" r:id="rId50"/>
    <p:sldId id="365" r:id="rId51"/>
    <p:sldId id="366" r:id="rId52"/>
    <p:sldId id="367" r:id="rId53"/>
    <p:sldId id="368" r:id="rId54"/>
    <p:sldId id="369" r:id="rId55"/>
    <p:sldId id="370" r:id="rId56"/>
    <p:sldId id="371" r:id="rId57"/>
    <p:sldId id="372" r:id="rId5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777D79F1-1EAC-4D44-8386-795D5C21EDB4}">
          <p14:sldIdLst>
            <p14:sldId id="407"/>
            <p14:sldId id="478"/>
            <p14:sldId id="658"/>
            <p14:sldId id="256"/>
            <p14:sldId id="490"/>
            <p14:sldId id="481"/>
            <p14:sldId id="489"/>
            <p14:sldId id="479"/>
            <p14:sldId id="659"/>
            <p14:sldId id="405"/>
            <p14:sldId id="470"/>
            <p14:sldId id="482"/>
            <p14:sldId id="348"/>
            <p14:sldId id="483"/>
            <p14:sldId id="471"/>
            <p14:sldId id="457"/>
            <p14:sldId id="472"/>
            <p14:sldId id="459"/>
            <p14:sldId id="473"/>
            <p14:sldId id="461"/>
            <p14:sldId id="474"/>
            <p14:sldId id="463"/>
            <p14:sldId id="475"/>
            <p14:sldId id="466"/>
            <p14:sldId id="484"/>
            <p14:sldId id="358"/>
            <p14:sldId id="488"/>
            <p14:sldId id="491"/>
            <p14:sldId id="411"/>
            <p14:sldId id="652"/>
            <p14:sldId id="655"/>
            <p14:sldId id="492"/>
            <p14:sldId id="439"/>
            <p14:sldId id="434"/>
            <p14:sldId id="468"/>
            <p14:sldId id="469"/>
            <p14:sldId id="453"/>
            <p14:sldId id="442"/>
            <p14:sldId id="426"/>
            <p14:sldId id="449"/>
            <p14:sldId id="487"/>
            <p14:sldId id="454"/>
            <p14:sldId id="455"/>
            <p14:sldId id="456"/>
            <p14:sldId id="660"/>
            <p14:sldId id="352"/>
          </p14:sldIdLst>
        </p14:section>
        <p14:section name="Kartor" id="{738F8B45-307B-4B0E-B929-BF70DAD271DB}">
          <p14:sldIdLst>
            <p14:sldId id="357"/>
            <p14:sldId id="404"/>
            <p14:sldId id="359"/>
            <p14:sldId id="365"/>
            <p14:sldId id="366"/>
            <p14:sldId id="367"/>
            <p14:sldId id="368"/>
            <p14:sldId id="369"/>
            <p14:sldId id="370"/>
            <p14:sldId id="371"/>
            <p14:sldId id="3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ndstedt, Kalle" initials="BK" lastIdx="5" clrIdx="0"/>
  <p:cmAuthor id="1" name="Melén Stefan" initials="MS" lastIdx="1" clrIdx="1"/>
  <p:cmAuthor id="2" name="Mats Forsberg" initials="MF" lastIdx="9" clrIdx="2">
    <p:extLst>
      <p:ext uri="{19B8F6BF-5375-455C-9EA6-DF929625EA0E}">
        <p15:presenceInfo xmlns:p15="http://schemas.microsoft.com/office/powerpoint/2012/main" userId="S-1-5-21-818198643-3436266171-3972368633-1164" providerId="AD"/>
      </p:ext>
    </p:extLst>
  </p:cmAuthor>
  <p:cmAuthor id="3" name="Skoog Garås Elisabeth" initials="SGE" lastIdx="19" clrIdx="3">
    <p:extLst>
      <p:ext uri="{19B8F6BF-5375-455C-9EA6-DF929625EA0E}">
        <p15:presenceInfo xmlns:p15="http://schemas.microsoft.com/office/powerpoint/2012/main" userId="S-1-5-21-1499430162-1245868380-186260367-56197" providerId="AD"/>
      </p:ext>
    </p:extLst>
  </p:cmAuthor>
  <p:cmAuthor id="4" name="Charlotta Danielsson" initials="CD" lastIdx="2" clrIdx="4">
    <p:extLst>
      <p:ext uri="{19B8F6BF-5375-455C-9EA6-DF929625EA0E}">
        <p15:presenceInfo xmlns:p15="http://schemas.microsoft.com/office/powerpoint/2012/main" userId="S-1-5-21-818198643-3436266171-3972368633-1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B00"/>
    <a:srgbClr val="CD4BAB"/>
    <a:srgbClr val="CC3399"/>
    <a:srgbClr val="141414"/>
    <a:srgbClr val="7FC349"/>
    <a:srgbClr val="E6502D"/>
    <a:srgbClr val="FFDC00"/>
    <a:srgbClr val="FFCC00"/>
    <a:srgbClr val="99B8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0" autoAdjust="0"/>
    <p:restoredTop sz="94660"/>
  </p:normalViewPr>
  <p:slideViewPr>
    <p:cSldViewPr snapToGrid="0">
      <p:cViewPr varScale="1">
        <p:scale>
          <a:sx n="163" d="100"/>
          <a:sy n="163" d="100"/>
        </p:scale>
        <p:origin x="136" y="132"/>
      </p:cViewPr>
      <p:guideLst>
        <p:guide orient="horz" pos="2160"/>
        <p:guide pos="3840"/>
      </p:guideLst>
    </p:cSldViewPr>
  </p:slideViewPr>
  <p:notesTextViewPr>
    <p:cViewPr>
      <p:scale>
        <a:sx n="3" d="2"/>
        <a:sy n="3" d="2"/>
      </p:scale>
      <p:origin x="0" y="0"/>
    </p:cViewPr>
  </p:notesTextViewPr>
  <p:notesViewPr>
    <p:cSldViewPr snapToGrid="0">
      <p:cViewPr varScale="1">
        <p:scale>
          <a:sx n="81" d="100"/>
          <a:sy n="81" d="100"/>
        </p:scale>
        <p:origin x="313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6F5EF7F-EF04-41CC-B0B1-04A0167A968E}" type="datetimeFigureOut">
              <a:rPr lang="sv-SE" smtClean="0"/>
              <a:t>2023-06-20</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2006FC1-BCEB-40E2-96D0-218A73AFB083}" type="slidenum">
              <a:rPr lang="sv-SE" smtClean="0"/>
              <a:t>‹#›</a:t>
            </a:fld>
            <a:endParaRPr lang="sv-SE"/>
          </a:p>
        </p:txBody>
      </p:sp>
    </p:spTree>
    <p:extLst>
      <p:ext uri="{BB962C8B-B14F-4D97-AF65-F5344CB8AC3E}">
        <p14:creationId xmlns:p14="http://schemas.microsoft.com/office/powerpoint/2010/main" val="41437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F039CA8-3645-4E30-B53A-3775BB63F899}" type="datetimeFigureOut">
              <a:rPr lang="sv-SE" smtClean="0"/>
              <a:t>2023-06-20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BEB147-58B4-4D7B-A96F-47E4F9A7B287}" type="slidenum">
              <a:rPr lang="sv-SE" smtClean="0"/>
              <a:t>‹#›</a:t>
            </a:fld>
            <a:endParaRPr lang="sv-SE"/>
          </a:p>
        </p:txBody>
      </p:sp>
    </p:spTree>
    <p:extLst>
      <p:ext uri="{BB962C8B-B14F-4D97-AF65-F5344CB8AC3E}">
        <p14:creationId xmlns:p14="http://schemas.microsoft.com/office/powerpoint/2010/main" val="48222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A57AD68-60A4-4FF1-9076-A29B5308CEEC}" type="datetimeFigureOut">
              <a:rPr lang="sv-SE" smtClean="0"/>
              <a:t>2023-06-20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06479FE-5C6F-419F-8825-E04E0094D939}" type="slidenum">
              <a:rPr lang="sv-SE" smtClean="0"/>
              <a:t>‹#›</a:t>
            </a:fld>
            <a:endParaRPr lang="sv-SE"/>
          </a:p>
        </p:txBody>
      </p:sp>
    </p:spTree>
    <p:extLst>
      <p:ext uri="{BB962C8B-B14F-4D97-AF65-F5344CB8AC3E}">
        <p14:creationId xmlns:p14="http://schemas.microsoft.com/office/powerpoint/2010/main" val="418503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A57AD68-60A4-4FF1-9076-A29B5308CEEC}" type="datetimeFigureOut">
              <a:rPr lang="sv-SE" smtClean="0"/>
              <a:t>2023-06-20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06479FE-5C6F-419F-8825-E04E0094D939}" type="slidenum">
              <a:rPr lang="sv-SE" smtClean="0"/>
              <a:t>‹#›</a:t>
            </a:fld>
            <a:endParaRPr lang="sv-SE"/>
          </a:p>
        </p:txBody>
      </p:sp>
    </p:spTree>
    <p:extLst>
      <p:ext uri="{BB962C8B-B14F-4D97-AF65-F5344CB8AC3E}">
        <p14:creationId xmlns:p14="http://schemas.microsoft.com/office/powerpoint/2010/main" val="387538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A57AD68-60A4-4FF1-9076-A29B5308CEEC}" type="datetimeFigureOut">
              <a:rPr lang="sv-SE" smtClean="0"/>
              <a:t>2023-06-20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06479FE-5C6F-419F-8825-E04E0094D939}" type="slidenum">
              <a:rPr lang="sv-SE" smtClean="0"/>
              <a:t>‹#›</a:t>
            </a:fld>
            <a:endParaRPr lang="sv-SE"/>
          </a:p>
        </p:txBody>
      </p:sp>
    </p:spTree>
    <p:extLst>
      <p:ext uri="{BB962C8B-B14F-4D97-AF65-F5344CB8AC3E}">
        <p14:creationId xmlns:p14="http://schemas.microsoft.com/office/powerpoint/2010/main" val="834918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0" y="-5"/>
            <a:ext cx="12192000" cy="411897"/>
          </a:xfrm>
        </p:spPr>
        <p:txBody>
          <a:bodyPr lIns="0" tIns="0" rIns="0" bIns="0">
            <a:normAutofit/>
          </a:bodyPr>
          <a:lstStyle>
            <a:lvl1pPr algn="ctr">
              <a:defRPr sz="1000" b="0" i="0" baseline="0">
                <a:solidFill>
                  <a:schemeClr val="bg2">
                    <a:lumMod val="50000"/>
                  </a:schemeClr>
                </a:solidFill>
                <a:latin typeface="HelveticaNeueLT W1G 55 Roman" panose="020B0604020202020204" pitchFamily="34" charset="0"/>
                <a:cs typeface="Times New Roman"/>
              </a:defRPr>
            </a:lvl1pPr>
          </a:lstStyle>
          <a:p>
            <a:r>
              <a:rPr lang="sv-SE" dirty="0"/>
              <a:t>SEKOM – SOCIOEKONOMISK ANALYS FÖR KOMMUNER</a:t>
            </a:r>
            <a:endParaRPr dirty="0"/>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7192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A57AD68-60A4-4FF1-9076-A29B5308CEEC}" type="datetimeFigureOut">
              <a:rPr lang="sv-SE" smtClean="0"/>
              <a:t>2023-06-20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06479FE-5C6F-419F-8825-E04E0094D939}" type="slidenum">
              <a:rPr lang="sv-SE" smtClean="0"/>
              <a:t>‹#›</a:t>
            </a:fld>
            <a:endParaRPr lang="sv-SE"/>
          </a:p>
        </p:txBody>
      </p:sp>
    </p:spTree>
    <p:extLst>
      <p:ext uri="{BB962C8B-B14F-4D97-AF65-F5344CB8AC3E}">
        <p14:creationId xmlns:p14="http://schemas.microsoft.com/office/powerpoint/2010/main" val="373993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A57AD68-60A4-4FF1-9076-A29B5308CEEC}" type="datetimeFigureOut">
              <a:rPr lang="sv-SE" smtClean="0"/>
              <a:t>2023-06-20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06479FE-5C6F-419F-8825-E04E0094D939}" type="slidenum">
              <a:rPr lang="sv-SE" smtClean="0"/>
              <a:t>‹#›</a:t>
            </a:fld>
            <a:endParaRPr lang="sv-SE"/>
          </a:p>
        </p:txBody>
      </p:sp>
    </p:spTree>
    <p:extLst>
      <p:ext uri="{BB962C8B-B14F-4D97-AF65-F5344CB8AC3E}">
        <p14:creationId xmlns:p14="http://schemas.microsoft.com/office/powerpoint/2010/main" val="365829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A57AD68-60A4-4FF1-9076-A29B5308CEEC}" type="datetimeFigureOut">
              <a:rPr lang="sv-SE" smtClean="0"/>
              <a:t>2023-06-20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06479FE-5C6F-419F-8825-E04E0094D939}" type="slidenum">
              <a:rPr lang="sv-SE" smtClean="0"/>
              <a:t>‹#›</a:t>
            </a:fld>
            <a:endParaRPr lang="sv-SE"/>
          </a:p>
        </p:txBody>
      </p:sp>
    </p:spTree>
    <p:extLst>
      <p:ext uri="{BB962C8B-B14F-4D97-AF65-F5344CB8AC3E}">
        <p14:creationId xmlns:p14="http://schemas.microsoft.com/office/powerpoint/2010/main" val="269074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A57AD68-60A4-4FF1-9076-A29B5308CEEC}" type="datetimeFigureOut">
              <a:rPr lang="sv-SE" smtClean="0"/>
              <a:t>2023-06-20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06479FE-5C6F-419F-8825-E04E0094D939}" type="slidenum">
              <a:rPr lang="sv-SE" smtClean="0"/>
              <a:t>‹#›</a:t>
            </a:fld>
            <a:endParaRPr lang="sv-SE"/>
          </a:p>
        </p:txBody>
      </p:sp>
    </p:spTree>
    <p:extLst>
      <p:ext uri="{BB962C8B-B14F-4D97-AF65-F5344CB8AC3E}">
        <p14:creationId xmlns:p14="http://schemas.microsoft.com/office/powerpoint/2010/main" val="207491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A57AD68-60A4-4FF1-9076-A29B5308CEEC}" type="datetimeFigureOut">
              <a:rPr lang="sv-SE" smtClean="0"/>
              <a:t>2023-06-20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06479FE-5C6F-419F-8825-E04E0094D939}" type="slidenum">
              <a:rPr lang="sv-SE" smtClean="0"/>
              <a:t>‹#›</a:t>
            </a:fld>
            <a:endParaRPr lang="sv-SE"/>
          </a:p>
        </p:txBody>
      </p:sp>
    </p:spTree>
    <p:extLst>
      <p:ext uri="{BB962C8B-B14F-4D97-AF65-F5344CB8AC3E}">
        <p14:creationId xmlns:p14="http://schemas.microsoft.com/office/powerpoint/2010/main" val="358646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A57AD68-60A4-4FF1-9076-A29B5308CEEC}" type="datetimeFigureOut">
              <a:rPr lang="sv-SE" smtClean="0"/>
              <a:t>2023-06-20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06479FE-5C6F-419F-8825-E04E0094D939}" type="slidenum">
              <a:rPr lang="sv-SE" smtClean="0"/>
              <a:t>‹#›</a:t>
            </a:fld>
            <a:endParaRPr lang="sv-SE"/>
          </a:p>
        </p:txBody>
      </p:sp>
    </p:spTree>
    <p:extLst>
      <p:ext uri="{BB962C8B-B14F-4D97-AF65-F5344CB8AC3E}">
        <p14:creationId xmlns:p14="http://schemas.microsoft.com/office/powerpoint/2010/main" val="383106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A57AD68-60A4-4FF1-9076-A29B5308CEEC}" type="datetimeFigureOut">
              <a:rPr lang="sv-SE" smtClean="0"/>
              <a:t>2023-06-20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06479FE-5C6F-419F-8825-E04E0094D939}" type="slidenum">
              <a:rPr lang="sv-SE" smtClean="0"/>
              <a:t>‹#›</a:t>
            </a:fld>
            <a:endParaRPr lang="sv-SE"/>
          </a:p>
        </p:txBody>
      </p:sp>
    </p:spTree>
    <p:extLst>
      <p:ext uri="{BB962C8B-B14F-4D97-AF65-F5344CB8AC3E}">
        <p14:creationId xmlns:p14="http://schemas.microsoft.com/office/powerpoint/2010/main" val="8698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A57AD68-60A4-4FF1-9076-A29B5308CEEC}" type="datetimeFigureOut">
              <a:rPr lang="sv-SE" smtClean="0"/>
              <a:t>2023-06-20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06479FE-5C6F-419F-8825-E04E0094D939}" type="slidenum">
              <a:rPr lang="sv-SE" smtClean="0"/>
              <a:t>‹#›</a:t>
            </a:fld>
            <a:endParaRPr lang="sv-SE"/>
          </a:p>
        </p:txBody>
      </p:sp>
    </p:spTree>
    <p:extLst>
      <p:ext uri="{BB962C8B-B14F-4D97-AF65-F5344CB8AC3E}">
        <p14:creationId xmlns:p14="http://schemas.microsoft.com/office/powerpoint/2010/main" val="154299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7AD68-60A4-4FF1-9076-A29B5308CEEC}" type="datetimeFigureOut">
              <a:rPr lang="sv-SE" smtClean="0"/>
              <a:t>2023-06-20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479FE-5C6F-419F-8825-E04E0094D939}" type="slidenum">
              <a:rPr lang="sv-SE" smtClean="0"/>
              <a:t>‹#›</a:t>
            </a:fld>
            <a:endParaRPr lang="sv-SE"/>
          </a:p>
        </p:txBody>
      </p:sp>
    </p:spTree>
    <p:extLst>
      <p:ext uri="{BB962C8B-B14F-4D97-AF65-F5344CB8AC3E}">
        <p14:creationId xmlns:p14="http://schemas.microsoft.com/office/powerpoint/2010/main" val="2364030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39.emf"/></Relationships>
</file>

<file path=ppt/slides/_rels/slide4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41.emf"/></Relationships>
</file>

<file path=ppt/slides/_rels/slide4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47.emf"/><Relationship Id="rId4" Type="http://schemas.openxmlformats.org/officeDocument/2006/relationships/image" Target="../media/image46.e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49.emf"/></Relationships>
</file>

<file path=ppt/slides/_rels/slide5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52.emf"/><Relationship Id="rId4" Type="http://schemas.openxmlformats.org/officeDocument/2006/relationships/image" Target="../media/image51.emf"/></Relationships>
</file>

<file path=ppt/slides/_rels/slide52.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54.emf"/></Relationships>
</file>

<file path=ppt/slides/_rels/slide53.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56.emf"/></Relationships>
</file>

<file path=ppt/slides/_rels/slide5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58.emf"/></Relationships>
</file>

<file path=ppt/slides/_rels/slide55.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61.emf"/><Relationship Id="rId4" Type="http://schemas.openxmlformats.org/officeDocument/2006/relationships/image" Target="../media/image60.emf"/></Relationships>
</file>

<file path=ppt/slides/_rels/slide56.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64.emf"/><Relationship Id="rId4" Type="http://schemas.openxmlformats.org/officeDocument/2006/relationships/image" Target="../media/image63.emf"/></Relationships>
</file>

<file path=ppt/slides/_rels/slide57.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66.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5015138" y="148753"/>
            <a:ext cx="6614366" cy="4216539"/>
          </a:xfrm>
          <a:prstGeom prst="rect">
            <a:avLst/>
          </a:prstGeom>
          <a:noFill/>
        </p:spPr>
        <p:txBody>
          <a:bodyPr wrap="square" rtlCol="0">
            <a:spAutoFit/>
          </a:bodyPr>
          <a:lstStyle/>
          <a:p>
            <a:pPr algn="r"/>
            <a:r>
              <a:rPr lang="sv-SE" sz="4800" dirty="0">
                <a:latin typeface="HelveticaNeueLT W1G 55 Roman" panose="020B0604020202020204" pitchFamily="34" charset="0"/>
              </a:rPr>
              <a:t>DEN SOCIALA KOMPASSEN</a:t>
            </a:r>
            <a:br>
              <a:rPr lang="sv-SE" sz="4800" dirty="0">
                <a:latin typeface="HelveticaNeueLT W1G 55 Roman" panose="020B0604020202020204" pitchFamily="34" charset="0"/>
              </a:rPr>
            </a:br>
            <a:r>
              <a:rPr lang="sv-SE" sz="4800" dirty="0">
                <a:solidFill>
                  <a:schemeClr val="bg1">
                    <a:lumMod val="65000"/>
                  </a:schemeClr>
                </a:solidFill>
                <a:latin typeface="HelveticaNeueLT W1G 55 Roman" panose="020B0604020202020204" pitchFamily="34" charset="0"/>
              </a:rPr>
              <a:t>2022</a:t>
            </a:r>
            <a:br>
              <a:rPr lang="sv-SE" sz="4800" dirty="0">
                <a:latin typeface="HelveticaNeueLT W1G 55 Roman" panose="020B0604020202020204" pitchFamily="34" charset="0"/>
              </a:rPr>
            </a:br>
            <a:r>
              <a:rPr lang="sv-SE" sz="4800" dirty="0">
                <a:latin typeface="HelveticaNeueLT W1G 55 Roman" panose="020B0604020202020204" pitchFamily="34" charset="0"/>
              </a:rPr>
              <a:t>Luleå kommun</a:t>
            </a:r>
          </a:p>
          <a:p>
            <a:pPr algn="r"/>
            <a:r>
              <a:rPr lang="sv-SE" sz="4800" dirty="0">
                <a:latin typeface="HelveticaNeueLT W1G 55 Roman" panose="020B0604020202020204" pitchFamily="34" charset="0"/>
              </a:rPr>
              <a:t> </a:t>
            </a:r>
          </a:p>
          <a:p>
            <a:pPr algn="r"/>
            <a:endParaRPr lang="sv-SE" sz="2800" dirty="0">
              <a:latin typeface="HelveticaNeueLT W1G 55 Roman" panose="020B0604020202020204" pitchFamily="34" charset="0"/>
            </a:endParaRPr>
          </a:p>
        </p:txBody>
      </p:sp>
      <p:pic>
        <p:nvPicPr>
          <p:cNvPr id="102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2350" y="6086355"/>
            <a:ext cx="1881454" cy="557642"/>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3"/>
          <a:stretch>
            <a:fillRect/>
          </a:stretch>
        </p:blipFill>
        <p:spPr>
          <a:xfrm>
            <a:off x="1916699" y="2475564"/>
            <a:ext cx="2676452" cy="924327"/>
          </a:xfrm>
          <a:prstGeom prst="rect">
            <a:avLst/>
          </a:prstGeom>
          <a:noFill/>
        </p:spPr>
      </p:pic>
      <p:pic>
        <p:nvPicPr>
          <p:cNvPr id="4" name="Bildobjekt 3"/>
          <p:cNvPicPr>
            <a:picLocks noChangeAspect="1"/>
          </p:cNvPicPr>
          <p:nvPr/>
        </p:nvPicPr>
        <p:blipFill>
          <a:blip r:embed="rId4"/>
          <a:stretch>
            <a:fillRect/>
          </a:stretch>
        </p:blipFill>
        <p:spPr>
          <a:xfrm>
            <a:off x="4593151" y="6136556"/>
            <a:ext cx="2200847" cy="457240"/>
          </a:xfrm>
          <a:prstGeom prst="rect">
            <a:avLst/>
          </a:prstGeom>
        </p:spPr>
      </p:pic>
      <p:pic>
        <p:nvPicPr>
          <p:cNvPr id="7" name="Bildobjekt 6">
            <a:extLst>
              <a:ext uri="{FF2B5EF4-FFF2-40B4-BE49-F238E27FC236}">
                <a16:creationId xmlns:a16="http://schemas.microsoft.com/office/drawing/2014/main" id="{290B8959-25F8-A2FD-E40C-55F857CACF77}"/>
              </a:ext>
            </a:extLst>
          </p:cNvPr>
          <p:cNvPicPr>
            <a:picLocks noChangeAspect="1"/>
          </p:cNvPicPr>
          <p:nvPr/>
        </p:nvPicPr>
        <p:blipFill rotWithShape="1">
          <a:blip r:embed="rId5"/>
          <a:srcRect l="17915" t="14425" r="16106" b="17625"/>
          <a:stretch/>
        </p:blipFill>
        <p:spPr>
          <a:xfrm>
            <a:off x="491706" y="508958"/>
            <a:ext cx="6202392" cy="5577397"/>
          </a:xfrm>
          <a:prstGeom prst="rect">
            <a:avLst/>
          </a:prstGeom>
        </p:spPr>
      </p:pic>
    </p:spTree>
    <p:extLst>
      <p:ext uri="{BB962C8B-B14F-4D97-AF65-F5344CB8AC3E}">
        <p14:creationId xmlns:p14="http://schemas.microsoft.com/office/powerpoint/2010/main" val="232749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47000"/>
                    </a14:imgEffect>
                    <a14:imgEffect>
                      <a14:brightnessContrast bright="40000" contrast="30000"/>
                    </a14:imgEffect>
                  </a14:imgLayer>
                </a14:imgProps>
              </a:ext>
              <a:ext uri="{28A0092B-C50C-407E-A947-70E740481C1C}">
                <a14:useLocalDpi xmlns:a14="http://schemas.microsoft.com/office/drawing/2010/main" val="0"/>
              </a:ext>
            </a:extLst>
          </a:blip>
          <a:srcRect l="26000" t="4832" r="25333" b="6333"/>
          <a:stretch/>
        </p:blipFill>
        <p:spPr bwMode="auto">
          <a:xfrm>
            <a:off x="2957431" y="969538"/>
            <a:ext cx="2774072" cy="5063633"/>
          </a:xfrm>
          <a:prstGeom prst="rect">
            <a:avLst/>
          </a:prstGeom>
          <a:solidFill>
            <a:schemeClr val="accent1"/>
          </a:solidFill>
          <a:ln>
            <a:noFill/>
          </a:ln>
        </p:spPr>
      </p:pic>
      <p:sp>
        <p:nvSpPr>
          <p:cNvPr id="6" name="textruta 9"/>
          <p:cNvSpPr txBox="1"/>
          <p:nvPr/>
        </p:nvSpPr>
        <p:spPr>
          <a:xfrm>
            <a:off x="5848236" y="983271"/>
            <a:ext cx="3910481" cy="486864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sv-SE" sz="1731" b="1" dirty="0">
                <a:solidFill>
                  <a:srgbClr val="000000"/>
                </a:solidFill>
              </a:rPr>
              <a:t>INKOMST</a:t>
            </a:r>
          </a:p>
          <a:p>
            <a:pPr algn="ctr"/>
            <a:endParaRPr lang="sv-SE" sz="1731" b="1" dirty="0">
              <a:solidFill>
                <a:srgbClr val="000000"/>
              </a:solidFill>
            </a:endParaRPr>
          </a:p>
          <a:p>
            <a:pPr algn="ctr"/>
            <a:r>
              <a:rPr lang="sv-SE" sz="1731" b="1" dirty="0">
                <a:solidFill>
                  <a:srgbClr val="000000"/>
                </a:solidFill>
              </a:rPr>
              <a:t>FÖRVÄRVSARBETE</a:t>
            </a:r>
          </a:p>
          <a:p>
            <a:pPr algn="ctr"/>
            <a:endParaRPr lang="sv-SE" sz="1731" b="1" dirty="0">
              <a:solidFill>
                <a:srgbClr val="000000"/>
              </a:solidFill>
            </a:endParaRPr>
          </a:p>
          <a:p>
            <a:pPr algn="ctr"/>
            <a:r>
              <a:rPr lang="sv-SE" sz="1731" b="1" dirty="0">
                <a:solidFill>
                  <a:srgbClr val="000000"/>
                </a:solidFill>
              </a:rPr>
              <a:t>ARBETSLÖSHET</a:t>
            </a:r>
          </a:p>
          <a:p>
            <a:pPr algn="ctr"/>
            <a:endParaRPr lang="sv-SE" sz="1731" b="1" dirty="0">
              <a:solidFill>
                <a:srgbClr val="000000"/>
              </a:solidFill>
            </a:endParaRPr>
          </a:p>
          <a:p>
            <a:pPr algn="ctr"/>
            <a:r>
              <a:rPr lang="sv-SE" sz="1731" b="1" dirty="0">
                <a:solidFill>
                  <a:srgbClr val="000000"/>
                </a:solidFill>
              </a:rPr>
              <a:t>OHÄLSA</a:t>
            </a:r>
          </a:p>
          <a:p>
            <a:pPr algn="ctr"/>
            <a:endParaRPr lang="sv-SE" sz="1731" b="1" dirty="0">
              <a:solidFill>
                <a:srgbClr val="000000"/>
              </a:solidFill>
            </a:endParaRPr>
          </a:p>
          <a:p>
            <a:pPr algn="ctr"/>
            <a:r>
              <a:rPr lang="sv-SE" sz="1731" b="1" dirty="0">
                <a:solidFill>
                  <a:srgbClr val="000000"/>
                </a:solidFill>
              </a:rPr>
              <a:t>EKONOMISKT BISTÅND</a:t>
            </a:r>
          </a:p>
          <a:p>
            <a:pPr algn="ctr"/>
            <a:endParaRPr lang="sv-SE" sz="1731" b="1" dirty="0">
              <a:solidFill>
                <a:srgbClr val="000000"/>
              </a:solidFill>
            </a:endParaRPr>
          </a:p>
          <a:p>
            <a:pPr algn="ctr"/>
            <a:r>
              <a:rPr lang="sv-SE" sz="1731" b="1" dirty="0">
                <a:solidFill>
                  <a:srgbClr val="000000"/>
                </a:solidFill>
              </a:rPr>
              <a:t>FÖDDA UTANFÖR EU/EFTA</a:t>
            </a:r>
          </a:p>
          <a:p>
            <a:pPr algn="ctr"/>
            <a:endParaRPr lang="sv-SE" sz="1731" b="1" dirty="0">
              <a:solidFill>
                <a:srgbClr val="000000"/>
              </a:solidFill>
            </a:endParaRPr>
          </a:p>
          <a:p>
            <a:pPr algn="ctr"/>
            <a:r>
              <a:rPr lang="sv-SE" sz="1731" b="1" dirty="0">
                <a:solidFill>
                  <a:srgbClr val="000000"/>
                </a:solidFill>
              </a:rPr>
              <a:t>UTBILDNINGSNIVÅ</a:t>
            </a:r>
          </a:p>
          <a:p>
            <a:pPr algn="ctr"/>
            <a:endParaRPr lang="sv-SE" sz="1731" b="1" dirty="0">
              <a:solidFill>
                <a:srgbClr val="000000"/>
              </a:solidFill>
            </a:endParaRPr>
          </a:p>
          <a:p>
            <a:pPr algn="ctr"/>
            <a:r>
              <a:rPr lang="sv-SE" sz="1731" b="1" dirty="0">
                <a:solidFill>
                  <a:srgbClr val="000000"/>
                </a:solidFill>
              </a:rPr>
              <a:t>UNGA</a:t>
            </a:r>
          </a:p>
          <a:p>
            <a:pPr algn="ctr"/>
            <a:endParaRPr lang="sv-SE" sz="1731" b="1" dirty="0">
              <a:solidFill>
                <a:srgbClr val="000000"/>
              </a:solidFill>
            </a:endParaRPr>
          </a:p>
          <a:p>
            <a:pPr algn="ctr"/>
            <a:r>
              <a:rPr lang="sv-SE" sz="1731" b="1" dirty="0">
                <a:solidFill>
                  <a:srgbClr val="000000"/>
                </a:solidFill>
              </a:rPr>
              <a:t>ÄLDRE</a:t>
            </a: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br>
              <a:rPr lang="sv-SE" sz="1731" b="1" dirty="0">
                <a:solidFill>
                  <a:srgbClr val="000000"/>
                </a:solidFill>
              </a:rPr>
            </a:br>
            <a:br>
              <a:rPr lang="sv-SE" sz="1731" b="1" dirty="0">
                <a:solidFill>
                  <a:srgbClr val="000000"/>
                </a:solidFill>
              </a:rPr>
            </a:b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p:txBody>
      </p:sp>
      <p:sp>
        <p:nvSpPr>
          <p:cNvPr id="3" name="textruta 2"/>
          <p:cNvSpPr txBox="1"/>
          <p:nvPr/>
        </p:nvSpPr>
        <p:spPr>
          <a:xfrm rot="16200000">
            <a:off x="783028" y="3355225"/>
            <a:ext cx="3606757" cy="292259"/>
          </a:xfrm>
          <a:prstGeom prst="rect">
            <a:avLst/>
          </a:prstGeom>
          <a:noFill/>
        </p:spPr>
        <p:txBody>
          <a:bodyPr wrap="none" rtlCol="0">
            <a:spAutoFit/>
          </a:bodyPr>
          <a:lstStyle/>
          <a:p>
            <a:r>
              <a:rPr lang="sv-SE" sz="1299" dirty="0">
                <a:solidFill>
                  <a:schemeClr val="bg1">
                    <a:lumMod val="65000"/>
                  </a:schemeClr>
                </a:solidFill>
              </a:rPr>
              <a:t>Egenskaper hos befolkningen i Sveriges kommuner</a:t>
            </a:r>
          </a:p>
        </p:txBody>
      </p:sp>
      <p:pic>
        <p:nvPicPr>
          <p:cNvPr id="4" name="Picture 3" descr="G:\Mallar\ORIGINAL-LOGGA\S-sidan\Logotyp 2 RGB.png">
            <a:extLst>
              <a:ext uri="{FF2B5EF4-FFF2-40B4-BE49-F238E27FC236}">
                <a16:creationId xmlns:a16="http://schemas.microsoft.com/office/drawing/2014/main" id="{2A1B10F1-C301-3E7C-94C2-9D2FBBF7E9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9662"/>
          <a:stretch/>
        </p:blipFill>
        <p:spPr bwMode="auto">
          <a:xfrm>
            <a:off x="11832244" y="6426183"/>
            <a:ext cx="242497" cy="35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700" b="1" dirty="0">
                <a:solidFill>
                  <a:schemeClr val="tx1">
                    <a:lumMod val="85000"/>
                    <a:lumOff val="15000"/>
                  </a:schemeClr>
                </a:solidFill>
                <a:latin typeface="HelveticaNeueLT W1G 55 Roman" panose="020B0604020202020204" pitchFamily="34" charset="0"/>
              </a:rPr>
              <a:t>SEKOM Luleå 2022</a:t>
            </a:r>
          </a:p>
          <a:p>
            <a:endParaRPr lang="sv-SE" sz="14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rPr>
              <a:t>SEKOM-kartan visar Luleå kommuns delområden grupperade efter socioekonomisk och demografisk samhörighet år 2020/2021. </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rPr>
              <a:t>Analysen ger upphov till fem åtskilda SEKOM-grupper, en lila, en grön, en orange, en gul och en blå.</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Analyserna är genomförda på senast tillgängliga data vilket är data avseende år 2020/2021. Således kan vissa förändringar ha skett sedan dess. Dock är </a:t>
            </a:r>
            <a:r>
              <a:rPr lang="sv-SE" sz="1200" dirty="0">
                <a:solidFill>
                  <a:srgbClr val="141414"/>
                </a:solidFill>
                <a:latin typeface="HelveticaNeueLT W1G 55 Roman" panose="020B0604020202020204" pitchFamily="34" charset="0"/>
                <a:ea typeface="Times New Roman" panose="02020603050405020304" pitchFamily="18" charset="0"/>
                <a:cs typeface="Times New Roman" panose="02020603050405020304" pitchFamily="18" charset="0"/>
              </a:rPr>
              <a:t>samtliga ingående variabler stabila i den meningen att de förändras relativt långsamt.</a:t>
            </a: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6C3FBF13-4006-9A47-D6ED-A9877705526A}"/>
              </a:ext>
            </a:extLst>
          </p:cNvPr>
          <p:cNvPicPr>
            <a:picLocks noChangeAspect="1"/>
          </p:cNvPicPr>
          <p:nvPr/>
        </p:nvPicPr>
        <p:blipFill>
          <a:blip r:embed="rId3"/>
          <a:stretch>
            <a:fillRect/>
          </a:stretch>
        </p:blipFill>
        <p:spPr>
          <a:xfrm>
            <a:off x="3619500" y="63500"/>
            <a:ext cx="7707142" cy="6731000"/>
          </a:xfrm>
          <a:prstGeom prst="rect">
            <a:avLst/>
          </a:prstGeom>
        </p:spPr>
      </p:pic>
    </p:spTree>
    <p:extLst>
      <p:ext uri="{BB962C8B-B14F-4D97-AF65-F5344CB8AC3E}">
        <p14:creationId xmlns:p14="http://schemas.microsoft.com/office/powerpoint/2010/main" val="1029163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700" b="1" dirty="0">
                <a:solidFill>
                  <a:schemeClr val="tx1">
                    <a:lumMod val="85000"/>
                    <a:lumOff val="15000"/>
                  </a:schemeClr>
                </a:solidFill>
                <a:latin typeface="HelveticaNeueLT W1G 55 Roman" panose="020B0604020202020204" pitchFamily="34" charset="0"/>
              </a:rPr>
              <a:t>SEKOM Luleå 2022</a:t>
            </a:r>
          </a:p>
          <a:p>
            <a:endParaRPr lang="sv-SE" sz="14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rPr>
              <a:t>SEKOM-kartan visar Luleå kommuns delområden grupperade efter socioekonomisk och demografisk samhörighet år 2020/2021. </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rPr>
              <a:t>Analysen ger upphov till fem åtskilda SEKOM-grupper, en lila, en grön, en orange, en gul och en blå.</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Analyserna är genomförda på senast tillgängliga data vilket är data avseende år 2020/2021. Således kan vissa förändringar ha skett sedan dess. Dock är </a:t>
            </a:r>
            <a:r>
              <a:rPr lang="sv-SE" sz="1200" dirty="0">
                <a:solidFill>
                  <a:srgbClr val="141414"/>
                </a:solidFill>
                <a:latin typeface="HelveticaNeueLT W1G 55 Roman" panose="020B0604020202020204" pitchFamily="34" charset="0"/>
                <a:ea typeface="Times New Roman" panose="02020603050405020304" pitchFamily="18" charset="0"/>
                <a:cs typeface="Times New Roman" panose="02020603050405020304" pitchFamily="18" charset="0"/>
              </a:rPr>
              <a:t>samtliga ingående variabler stabila i den meningen att de förändras relativt långsamt.</a:t>
            </a: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6C3FBF13-4006-9A47-D6ED-A9877705526A}"/>
              </a:ext>
            </a:extLst>
          </p:cNvPr>
          <p:cNvPicPr>
            <a:picLocks noChangeAspect="1"/>
          </p:cNvPicPr>
          <p:nvPr/>
        </p:nvPicPr>
        <p:blipFill>
          <a:blip r:embed="rId3"/>
          <a:stretch>
            <a:fillRect/>
          </a:stretch>
        </p:blipFill>
        <p:spPr>
          <a:xfrm>
            <a:off x="3619500" y="63500"/>
            <a:ext cx="7707142" cy="6731000"/>
          </a:xfrm>
          <a:prstGeom prst="rect">
            <a:avLst/>
          </a:prstGeom>
        </p:spPr>
      </p:pic>
      <p:sp>
        <p:nvSpPr>
          <p:cNvPr id="3" name="Ellips 2">
            <a:extLst>
              <a:ext uri="{FF2B5EF4-FFF2-40B4-BE49-F238E27FC236}">
                <a16:creationId xmlns:a16="http://schemas.microsoft.com/office/drawing/2014/main" id="{6C5FEFAF-345B-096D-DC8C-60FC2FA47122}"/>
              </a:ext>
            </a:extLst>
          </p:cNvPr>
          <p:cNvSpPr/>
          <p:nvPr/>
        </p:nvSpPr>
        <p:spPr>
          <a:xfrm>
            <a:off x="5103796" y="4018547"/>
            <a:ext cx="806116" cy="80611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a:extLst>
              <a:ext uri="{FF2B5EF4-FFF2-40B4-BE49-F238E27FC236}">
                <a16:creationId xmlns:a16="http://schemas.microsoft.com/office/drawing/2014/main" id="{35825F96-0847-E9A1-D6CC-C2DBAE9DD5A3}"/>
              </a:ext>
            </a:extLst>
          </p:cNvPr>
          <p:cNvSpPr/>
          <p:nvPr/>
        </p:nvSpPr>
        <p:spPr>
          <a:xfrm>
            <a:off x="8978764" y="3918283"/>
            <a:ext cx="806116" cy="806116"/>
          </a:xfrm>
          <a:prstGeom prst="ellipse">
            <a:avLst/>
          </a:prstGeom>
          <a:noFill/>
          <a:ln w="57150">
            <a:solidFill>
              <a:srgbClr val="CD4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CC3399"/>
              </a:solidFill>
            </a:endParaRPr>
          </a:p>
        </p:txBody>
      </p:sp>
    </p:spTree>
    <p:extLst>
      <p:ext uri="{BB962C8B-B14F-4D97-AF65-F5344CB8AC3E}">
        <p14:creationId xmlns:p14="http://schemas.microsoft.com/office/powerpoint/2010/main" val="339882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Hur drar en magnet?</a:t>
            </a:r>
          </a:p>
          <a:p>
            <a:endParaRPr lang="sv-SE" sz="14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rPr>
              <a:t>Figurerna till höger visar två områden på SEKOM-kartan – </a:t>
            </a:r>
            <a:r>
              <a:rPr lang="sv-SE" sz="1200" dirty="0" err="1">
                <a:solidFill>
                  <a:schemeClr val="tx1">
                    <a:lumMod val="85000"/>
                    <a:lumOff val="15000"/>
                  </a:schemeClr>
                </a:solidFill>
                <a:latin typeface="HelveticaNeueLT W1G 55 Roman" panose="020B0604020202020204" pitchFamily="34" charset="0"/>
              </a:rPr>
              <a:t>Örnäset</a:t>
            </a:r>
            <a:r>
              <a:rPr lang="sv-SE" sz="1200" dirty="0">
                <a:solidFill>
                  <a:schemeClr val="tx1">
                    <a:lumMod val="85000"/>
                    <a:lumOff val="15000"/>
                  </a:schemeClr>
                </a:solidFill>
                <a:latin typeface="HelveticaNeueLT W1G 55 Roman" panose="020B0604020202020204" pitchFamily="34" charset="0"/>
              </a:rPr>
              <a:t> och Hällbacken. Storleken på de inre grå cirklarna speglar respektive variabels värde.  De grå cirklarna kan liknas vid järnkulor som var och en dras mot sin korresponderande magnet på cirkeln. </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rPr>
              <a:t>Eftersom magneterna är placerade runt om längs cirkeln hamnar delområdena i vad som kan liknas vid nio magnetfält med olika riktning. Ett delområdes placering i cirkeln avgörs således av dess egenskapers (variablers) sammansättning och storlek, där varje egenskap har en korresponderade magnet på cirkeln.  </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2" name="Bildobjekt 21">
            <a:extLst>
              <a:ext uri="{FF2B5EF4-FFF2-40B4-BE49-F238E27FC236}">
                <a16:creationId xmlns:a16="http://schemas.microsoft.com/office/drawing/2014/main" id="{121106D1-1C77-F617-B679-FD11DFF097BB}"/>
              </a:ext>
            </a:extLst>
          </p:cNvPr>
          <p:cNvPicPr>
            <a:picLocks noChangeAspect="1"/>
          </p:cNvPicPr>
          <p:nvPr/>
        </p:nvPicPr>
        <p:blipFill>
          <a:blip r:embed="rId3"/>
          <a:stretch>
            <a:fillRect/>
          </a:stretch>
        </p:blipFill>
        <p:spPr>
          <a:xfrm>
            <a:off x="2996478" y="1340462"/>
            <a:ext cx="4365430" cy="4320000"/>
          </a:xfrm>
          <a:prstGeom prst="rect">
            <a:avLst/>
          </a:prstGeom>
        </p:spPr>
      </p:pic>
      <p:pic>
        <p:nvPicPr>
          <p:cNvPr id="2" name="Bildobjekt 1">
            <a:extLst>
              <a:ext uri="{FF2B5EF4-FFF2-40B4-BE49-F238E27FC236}">
                <a16:creationId xmlns:a16="http://schemas.microsoft.com/office/drawing/2014/main" id="{F46F8775-DAC0-16BD-918C-2D50667895CC}"/>
              </a:ext>
            </a:extLst>
          </p:cNvPr>
          <p:cNvPicPr>
            <a:picLocks noChangeAspect="1"/>
          </p:cNvPicPr>
          <p:nvPr/>
        </p:nvPicPr>
        <p:blipFill>
          <a:blip r:embed="rId4"/>
          <a:stretch>
            <a:fillRect/>
          </a:stretch>
        </p:blipFill>
        <p:spPr>
          <a:xfrm>
            <a:off x="7596335" y="1340462"/>
            <a:ext cx="4373742" cy="4320000"/>
          </a:xfrm>
          <a:prstGeom prst="rect">
            <a:avLst/>
          </a:prstGeom>
        </p:spPr>
      </p:pic>
    </p:spTree>
    <p:extLst>
      <p:ext uri="{BB962C8B-B14F-4D97-AF65-F5344CB8AC3E}">
        <p14:creationId xmlns:p14="http://schemas.microsoft.com/office/powerpoint/2010/main" val="398053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700" b="1" dirty="0">
                <a:solidFill>
                  <a:schemeClr val="tx1">
                    <a:lumMod val="85000"/>
                    <a:lumOff val="15000"/>
                  </a:schemeClr>
                </a:solidFill>
                <a:latin typeface="HelveticaNeueLT W1G 55 Roman" panose="020B0604020202020204" pitchFamily="34" charset="0"/>
              </a:rPr>
              <a:t>SEKOM Luleå 2022</a:t>
            </a:r>
          </a:p>
          <a:p>
            <a:endParaRPr lang="sv-SE" sz="14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rPr>
              <a:t>SEKOM-kartan visar Luleå kommuns delområden grupperade efter socioekonomisk och demografisk samhörighet år 2020/2021. </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rPr>
              <a:t>Analysen ger upphov till fem åtskilda SEKOM-grupper, en lila, en grön, en orange, en gul och en blå.</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Analyserna är genomförda på senast tillgängliga data vilket är data avseende år 2020/2021. Således kan vissa förändringar ha skett sedan dess. Dock är </a:t>
            </a:r>
            <a:r>
              <a:rPr lang="sv-SE" sz="1200" dirty="0">
                <a:solidFill>
                  <a:srgbClr val="141414"/>
                </a:solidFill>
                <a:latin typeface="HelveticaNeueLT W1G 55 Roman" panose="020B0604020202020204" pitchFamily="34" charset="0"/>
                <a:ea typeface="Times New Roman" panose="02020603050405020304" pitchFamily="18" charset="0"/>
                <a:cs typeface="Times New Roman" panose="02020603050405020304" pitchFamily="18" charset="0"/>
              </a:rPr>
              <a:t>samtliga ingående variabler stabila i den meningen att de förändras relativt långsamt.</a:t>
            </a: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6C3FBF13-4006-9A47-D6ED-A9877705526A}"/>
              </a:ext>
            </a:extLst>
          </p:cNvPr>
          <p:cNvPicPr>
            <a:picLocks noChangeAspect="1"/>
          </p:cNvPicPr>
          <p:nvPr/>
        </p:nvPicPr>
        <p:blipFill>
          <a:blip r:embed="rId3"/>
          <a:stretch>
            <a:fillRect/>
          </a:stretch>
        </p:blipFill>
        <p:spPr>
          <a:xfrm>
            <a:off x="3619500" y="63500"/>
            <a:ext cx="7707142" cy="6731000"/>
          </a:xfrm>
          <a:prstGeom prst="rect">
            <a:avLst/>
          </a:prstGeom>
        </p:spPr>
      </p:pic>
    </p:spTree>
    <p:extLst>
      <p:ext uri="{BB962C8B-B14F-4D97-AF65-F5344CB8AC3E}">
        <p14:creationId xmlns:p14="http://schemas.microsoft.com/office/powerpoint/2010/main" val="84361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15">
            <a:extLst>
              <a:ext uri="{FF2B5EF4-FFF2-40B4-BE49-F238E27FC236}">
                <a16:creationId xmlns:a16="http://schemas.microsoft.com/office/drawing/2014/main" id="{CD298B0C-4C40-1881-C67A-79A03579FC53}"/>
              </a:ext>
            </a:extLst>
          </p:cNvPr>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Lila SEKOM-grupp</a:t>
            </a:r>
          </a:p>
          <a:p>
            <a:endParaRPr lang="sv-SE" sz="1400"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I den lila gruppen bor drygt              13 700 invånare, vilket motsvarar 17 procent av kommunens befolkning. Här är utbildningsnivån liksom medianinkomsten högst i kommunen. Andelen som har ekonomisk bistånd eller är öppet arbetslösa är låg. Befolkningen består av en stor andel barnfamiljer har och kommunens lägsta ohälsotal.</a:t>
            </a:r>
          </a:p>
          <a:p>
            <a:pPr>
              <a:lnSpc>
                <a:spcPct val="130000"/>
              </a:lnSpc>
              <a:spcBef>
                <a:spcPts val="600"/>
              </a:spcBef>
              <a:spcAft>
                <a:spcPts val="600"/>
              </a:spcAft>
            </a:pP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Områdena är placerade runt omkring de centrala delarna i kommunen, här återfinns </a:t>
            </a:r>
            <a:r>
              <a:rPr lang="sv-SE" sz="1200" dirty="0" err="1">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Rutvik</a:t>
            </a:r>
            <a: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 och Hällbacken. </a:t>
            </a: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pic>
        <p:nvPicPr>
          <p:cNvPr id="2" name="Bildobjekt 1">
            <a:extLst>
              <a:ext uri="{FF2B5EF4-FFF2-40B4-BE49-F238E27FC236}">
                <a16:creationId xmlns:a16="http://schemas.microsoft.com/office/drawing/2014/main" id="{20E2AC4A-56E6-FBBF-8561-0EE9DA92201E}"/>
              </a:ext>
            </a:extLst>
          </p:cNvPr>
          <p:cNvPicPr>
            <a:picLocks noChangeAspect="1"/>
          </p:cNvPicPr>
          <p:nvPr/>
        </p:nvPicPr>
        <p:blipFill>
          <a:blip r:embed="rId3"/>
          <a:stretch>
            <a:fillRect/>
          </a:stretch>
        </p:blipFill>
        <p:spPr>
          <a:xfrm>
            <a:off x="3619500" y="63500"/>
            <a:ext cx="7707142" cy="6731000"/>
          </a:xfrm>
          <a:prstGeom prst="rect">
            <a:avLst/>
          </a:prstGeom>
        </p:spPr>
      </p:pic>
    </p:spTree>
    <p:extLst>
      <p:ext uri="{BB962C8B-B14F-4D97-AF65-F5344CB8AC3E}">
        <p14:creationId xmlns:p14="http://schemas.microsoft.com/office/powerpoint/2010/main" val="407978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objekt 24" descr="En bild som visar karta&#10;&#10;Automatiskt genererad beskrivning">
            <a:extLst>
              <a:ext uri="{FF2B5EF4-FFF2-40B4-BE49-F238E27FC236}">
                <a16:creationId xmlns:a16="http://schemas.microsoft.com/office/drawing/2014/main" id="{6D2AE156-2F9B-D54A-4859-DD4C36A732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141" y="532302"/>
            <a:ext cx="5400000" cy="5400000"/>
          </a:xfrm>
          <a:prstGeom prst="rect">
            <a:avLst/>
          </a:prstGeom>
        </p:spPr>
      </p:pic>
      <p:pic>
        <p:nvPicPr>
          <p:cNvPr id="2" name="Bildobjekt 1" descr="En bild som visar karta&#10;&#10;Automatiskt genererad beskrivning">
            <a:extLst>
              <a:ext uri="{FF2B5EF4-FFF2-40B4-BE49-F238E27FC236}">
                <a16:creationId xmlns:a16="http://schemas.microsoft.com/office/drawing/2014/main" id="{444ECE65-0A76-9577-7BD5-67D722E272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861" y="532302"/>
            <a:ext cx="5400000" cy="5400000"/>
          </a:xfrm>
          <a:prstGeom prst="rect">
            <a:avLst/>
          </a:prstGeom>
        </p:spPr>
      </p:pic>
    </p:spTree>
    <p:extLst>
      <p:ext uri="{BB962C8B-B14F-4D97-AF65-F5344CB8AC3E}">
        <p14:creationId xmlns:p14="http://schemas.microsoft.com/office/powerpoint/2010/main" val="156861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15">
            <a:extLst>
              <a:ext uri="{FF2B5EF4-FFF2-40B4-BE49-F238E27FC236}">
                <a16:creationId xmlns:a16="http://schemas.microsoft.com/office/drawing/2014/main" id="{0AA45F9D-DF63-4F28-D3A3-4286F664044B}"/>
              </a:ext>
            </a:extLst>
          </p:cNvPr>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Grön SEKOM-grupp</a:t>
            </a:r>
          </a:p>
          <a:p>
            <a:endParaRPr lang="sv-SE" sz="1400"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I den gröna gruppen bor närmare   5 800 invånare, motsvarande           7 procent av Luleås folkmängd, den minsta gruppen sett till folkmängd. Gruppen har hög förvärvsgrad och är i flera avseenden lik den lila, men här är andelen barnfamiljer lägre, andelen äldre högre, utbildningsnivå och inkomstnivåer något lägre.</a:t>
            </a:r>
          </a:p>
          <a:p>
            <a:pPr>
              <a:lnSpc>
                <a:spcPct val="130000"/>
              </a:lnSpc>
              <a:spcBef>
                <a:spcPts val="600"/>
              </a:spcBef>
              <a:spcAft>
                <a:spcPts val="600"/>
              </a:spcAft>
            </a:pPr>
            <a: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 </a:t>
            </a:r>
          </a:p>
          <a:p>
            <a:pPr>
              <a:lnSpc>
                <a:spcPct val="130000"/>
              </a:lnSpc>
              <a:spcBef>
                <a:spcPts val="600"/>
              </a:spcBef>
              <a:spcAft>
                <a:spcPts val="600"/>
              </a:spcAft>
            </a:pP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I ett geografiskt perspektiv ligger områdena i den gröna gruppen strax utanför centrum dvs runt om de lila. Här återfinns till exempel Bälinge och </a:t>
            </a:r>
            <a:r>
              <a:rPr lang="sv-SE" sz="1200" dirty="0" err="1">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Persön</a:t>
            </a:r>
            <a: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 </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pic>
        <p:nvPicPr>
          <p:cNvPr id="2" name="Bildobjekt 1">
            <a:extLst>
              <a:ext uri="{FF2B5EF4-FFF2-40B4-BE49-F238E27FC236}">
                <a16:creationId xmlns:a16="http://schemas.microsoft.com/office/drawing/2014/main" id="{2D1FE211-AEFC-67A6-5549-F2CCE3D3721F}"/>
              </a:ext>
            </a:extLst>
          </p:cNvPr>
          <p:cNvPicPr>
            <a:picLocks noChangeAspect="1"/>
          </p:cNvPicPr>
          <p:nvPr/>
        </p:nvPicPr>
        <p:blipFill>
          <a:blip r:embed="rId3"/>
          <a:stretch>
            <a:fillRect/>
          </a:stretch>
        </p:blipFill>
        <p:spPr>
          <a:xfrm>
            <a:off x="3619500" y="63500"/>
            <a:ext cx="7707142" cy="6731000"/>
          </a:xfrm>
          <a:prstGeom prst="rect">
            <a:avLst/>
          </a:prstGeom>
        </p:spPr>
      </p:pic>
    </p:spTree>
    <p:extLst>
      <p:ext uri="{BB962C8B-B14F-4D97-AF65-F5344CB8AC3E}">
        <p14:creationId xmlns:p14="http://schemas.microsoft.com/office/powerpoint/2010/main" val="875936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karta&#10;&#10;Automatiskt genererad beskrivning">
            <a:extLst>
              <a:ext uri="{FF2B5EF4-FFF2-40B4-BE49-F238E27FC236}">
                <a16:creationId xmlns:a16="http://schemas.microsoft.com/office/drawing/2014/main" id="{9DA297A0-8A00-8BE6-E206-A79FCAAC62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6000" y="729000"/>
            <a:ext cx="5400000" cy="5400000"/>
          </a:xfrm>
          <a:prstGeom prst="rect">
            <a:avLst/>
          </a:prstGeom>
        </p:spPr>
      </p:pic>
    </p:spTree>
    <p:extLst>
      <p:ext uri="{BB962C8B-B14F-4D97-AF65-F5344CB8AC3E}">
        <p14:creationId xmlns:p14="http://schemas.microsoft.com/office/powerpoint/2010/main" val="3915131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15">
            <a:extLst>
              <a:ext uri="{FF2B5EF4-FFF2-40B4-BE49-F238E27FC236}">
                <a16:creationId xmlns:a16="http://schemas.microsoft.com/office/drawing/2014/main" id="{8A5D972D-9366-60E3-270F-8BD8C1B7655F}"/>
              </a:ext>
            </a:extLst>
          </p:cNvPr>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Orange SEKOM-grupp</a:t>
            </a:r>
          </a:p>
          <a:p>
            <a:endParaRPr lang="sv-SE" sz="1400"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I den orange gruppen bor              6 200 invånare, motsvarande        8 procent av Luleås folkmängd. Den orange gruppen har den högsta andelen äldre och den lägsta utbildningsnivån i kommunen. Jämfört med de två tidigare grupperna så är ohälsotalet väsentligen högre. </a:t>
            </a:r>
          </a:p>
          <a:p>
            <a:pPr>
              <a:lnSpc>
                <a:spcPct val="130000"/>
              </a:lnSpc>
              <a:spcBef>
                <a:spcPts val="600"/>
              </a:spcBef>
              <a:spcAft>
                <a:spcPts val="600"/>
              </a:spcAft>
            </a:pP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De orangea områdena är belägna i kommunens utkant på landsbygden. Exempel på områden är Klöverträsk och Niemisel. </a:t>
            </a: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pic>
        <p:nvPicPr>
          <p:cNvPr id="2" name="Bildobjekt 1">
            <a:extLst>
              <a:ext uri="{FF2B5EF4-FFF2-40B4-BE49-F238E27FC236}">
                <a16:creationId xmlns:a16="http://schemas.microsoft.com/office/drawing/2014/main" id="{3512585A-F31C-CEC1-DED1-72EFD084C85C}"/>
              </a:ext>
            </a:extLst>
          </p:cNvPr>
          <p:cNvPicPr>
            <a:picLocks noChangeAspect="1"/>
          </p:cNvPicPr>
          <p:nvPr/>
        </p:nvPicPr>
        <p:blipFill>
          <a:blip r:embed="rId3"/>
          <a:stretch>
            <a:fillRect/>
          </a:stretch>
        </p:blipFill>
        <p:spPr>
          <a:xfrm>
            <a:off x="3619500" y="63500"/>
            <a:ext cx="7707142" cy="6731000"/>
          </a:xfrm>
          <a:prstGeom prst="rect">
            <a:avLst/>
          </a:prstGeom>
        </p:spPr>
      </p:pic>
    </p:spTree>
    <p:extLst>
      <p:ext uri="{BB962C8B-B14F-4D97-AF65-F5344CB8AC3E}">
        <p14:creationId xmlns:p14="http://schemas.microsoft.com/office/powerpoint/2010/main" val="272929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DAC2CF9C-EAAC-5CE8-1437-92D24F98E7B6}"/>
              </a:ext>
            </a:extLst>
          </p:cNvPr>
          <p:cNvSpPr txBox="1"/>
          <p:nvPr/>
        </p:nvSpPr>
        <p:spPr>
          <a:xfrm>
            <a:off x="4207479" y="1373040"/>
            <a:ext cx="6827311" cy="3108543"/>
          </a:xfrm>
          <a:prstGeom prst="rect">
            <a:avLst/>
          </a:prstGeom>
          <a:noFill/>
        </p:spPr>
        <p:txBody>
          <a:bodyPr wrap="square">
            <a:spAutoFit/>
          </a:bodyPr>
          <a:lstStyle/>
          <a:p>
            <a:pPr rtl="0"/>
            <a:r>
              <a:rPr lang="sv-SE" sz="2800" dirty="0">
                <a:effectLst/>
                <a:latin typeface="HelveticaNeueLT W1G 55 Roman" panose="020B0604020202020204" pitchFamily="34" charset="0"/>
              </a:rPr>
              <a:t>10:10 Luleå i Sverige</a:t>
            </a:r>
            <a:endParaRPr lang="sv-SE" sz="2800" dirty="0">
              <a:latin typeface="HelveticaNeueLT W1G 55 Roman" panose="020B0604020202020204" pitchFamily="34" charset="0"/>
            </a:endParaRPr>
          </a:p>
          <a:p>
            <a:pPr rtl="0"/>
            <a:r>
              <a:rPr lang="sv-SE" sz="2800" dirty="0">
                <a:effectLst/>
                <a:latin typeface="HelveticaNeueLT W1G 55 Roman" panose="020B0604020202020204" pitchFamily="34" charset="0"/>
              </a:rPr>
              <a:t>10:25 Sociala kompassen</a:t>
            </a:r>
            <a:r>
              <a:rPr lang="sv-SE" sz="2800" dirty="0">
                <a:latin typeface="HelveticaNeueLT W1G 55 Roman" panose="020B0604020202020204" pitchFamily="34" charset="0"/>
              </a:rPr>
              <a:t> L</a:t>
            </a:r>
            <a:r>
              <a:rPr lang="sv-SE" sz="2800" dirty="0">
                <a:effectLst/>
                <a:latin typeface="HelveticaNeueLT W1G 55 Roman" panose="020B0604020202020204" pitchFamily="34" charset="0"/>
              </a:rPr>
              <a:t>uleå 2022</a:t>
            </a:r>
          </a:p>
          <a:p>
            <a:pPr rtl="0"/>
            <a:r>
              <a:rPr lang="sv-SE" sz="2800" dirty="0">
                <a:effectLst/>
                <a:latin typeface="HelveticaNeueLT W1G 55 Roman" panose="020B0604020202020204" pitchFamily="34" charset="0"/>
              </a:rPr>
              <a:t>10:55 Paus</a:t>
            </a:r>
          </a:p>
          <a:p>
            <a:pPr rtl="0"/>
            <a:r>
              <a:rPr lang="sv-SE" sz="2800" dirty="0">
                <a:effectLst/>
                <a:latin typeface="HelveticaNeueLT W1G 55 Roman" panose="020B0604020202020204" pitchFamily="34" charset="0"/>
              </a:rPr>
              <a:t>11:05 Förändring över tid</a:t>
            </a:r>
          </a:p>
          <a:p>
            <a:pPr rtl="0"/>
            <a:r>
              <a:rPr lang="sv-SE" sz="2800" dirty="0">
                <a:effectLst/>
                <a:latin typeface="HelveticaNeueLT W1G 55 Roman" panose="020B0604020202020204" pitchFamily="34" charset="0"/>
              </a:rPr>
              <a:t>11:30 Genderperspektiv</a:t>
            </a:r>
          </a:p>
          <a:p>
            <a:pPr rtl="0"/>
            <a:r>
              <a:rPr lang="sv-SE" sz="2800" dirty="0">
                <a:effectLst/>
                <a:latin typeface="HelveticaNeueLT W1G 55 Roman" panose="020B0604020202020204" pitchFamily="34" charset="0"/>
              </a:rPr>
              <a:t>11:40 Bostädernas upplåtelseformer</a:t>
            </a:r>
          </a:p>
          <a:p>
            <a:pPr rtl="0"/>
            <a:r>
              <a:rPr lang="sv-SE" sz="2800" dirty="0">
                <a:effectLst/>
                <a:latin typeface="HelveticaNeueLT W1G 55 Roman" panose="020B0604020202020204" pitchFamily="34" charset="0"/>
              </a:rPr>
              <a:t>11:45 Sammanfattning</a:t>
            </a:r>
          </a:p>
        </p:txBody>
      </p:sp>
      <p:cxnSp>
        <p:nvCxnSpPr>
          <p:cNvPr id="7" name="Rak koppling 6">
            <a:extLst>
              <a:ext uri="{FF2B5EF4-FFF2-40B4-BE49-F238E27FC236}">
                <a16:creationId xmlns:a16="http://schemas.microsoft.com/office/drawing/2014/main" id="{E97BCEDF-6E26-682C-38AC-FBF839912540}"/>
              </a:ext>
            </a:extLst>
          </p:cNvPr>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402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karta&#10;&#10;Automatiskt genererad beskrivning">
            <a:extLst>
              <a:ext uri="{FF2B5EF4-FFF2-40B4-BE49-F238E27FC236}">
                <a16:creationId xmlns:a16="http://schemas.microsoft.com/office/drawing/2014/main" id="{E138DAF1-4F10-9190-7B1E-C3EA45668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6000" y="729000"/>
            <a:ext cx="5400000" cy="5400000"/>
          </a:xfrm>
          <a:prstGeom prst="rect">
            <a:avLst/>
          </a:prstGeom>
        </p:spPr>
      </p:pic>
    </p:spTree>
    <p:extLst>
      <p:ext uri="{BB962C8B-B14F-4D97-AF65-F5344CB8AC3E}">
        <p14:creationId xmlns:p14="http://schemas.microsoft.com/office/powerpoint/2010/main" val="2368218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15">
            <a:extLst>
              <a:ext uri="{FF2B5EF4-FFF2-40B4-BE49-F238E27FC236}">
                <a16:creationId xmlns:a16="http://schemas.microsoft.com/office/drawing/2014/main" id="{4E2F1089-7E10-330D-0AF0-EBD12A637ADA}"/>
              </a:ext>
            </a:extLst>
          </p:cNvPr>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Gul SEKOM-grupp</a:t>
            </a:r>
          </a:p>
          <a:p>
            <a:endParaRPr lang="sv-SE" sz="1400"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I den gula gruppen bor närmare       36 600 invånare, vilket motsvarar    46 procent eller nästan hälften av kommunens befolkning. Denna grupp har en stor del äldre i befolkningen och relativt höga utbildningsnivåer. Andelen födda utanför EU/EFTA är också lite högre än i tidigare grupper.</a:t>
            </a:r>
          </a:p>
          <a:p>
            <a:pPr>
              <a:lnSpc>
                <a:spcPct val="130000"/>
              </a:lnSpc>
              <a:spcBef>
                <a:spcPts val="600"/>
              </a:spcBef>
              <a:spcAft>
                <a:spcPts val="600"/>
              </a:spcAft>
            </a:pP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Geografiskt hittar vi gula områden i de centrala delarna av Luleå. Exempel på områden är Centrum och Björkskatan.</a:t>
            </a: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pic>
        <p:nvPicPr>
          <p:cNvPr id="2" name="Bildobjekt 1">
            <a:extLst>
              <a:ext uri="{FF2B5EF4-FFF2-40B4-BE49-F238E27FC236}">
                <a16:creationId xmlns:a16="http://schemas.microsoft.com/office/drawing/2014/main" id="{7509FF62-274C-13ED-CA1C-423D221D18B6}"/>
              </a:ext>
            </a:extLst>
          </p:cNvPr>
          <p:cNvPicPr>
            <a:picLocks noChangeAspect="1"/>
          </p:cNvPicPr>
          <p:nvPr/>
        </p:nvPicPr>
        <p:blipFill>
          <a:blip r:embed="rId3"/>
          <a:stretch>
            <a:fillRect/>
          </a:stretch>
        </p:blipFill>
        <p:spPr>
          <a:xfrm>
            <a:off x="3619500" y="63500"/>
            <a:ext cx="7707142" cy="6731000"/>
          </a:xfrm>
          <a:prstGeom prst="rect">
            <a:avLst/>
          </a:prstGeom>
        </p:spPr>
      </p:pic>
    </p:spTree>
    <p:extLst>
      <p:ext uri="{BB962C8B-B14F-4D97-AF65-F5344CB8AC3E}">
        <p14:creationId xmlns:p14="http://schemas.microsoft.com/office/powerpoint/2010/main" val="1330601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karta&#10;&#10;Automatiskt genererad beskrivning">
            <a:extLst>
              <a:ext uri="{FF2B5EF4-FFF2-40B4-BE49-F238E27FC236}">
                <a16:creationId xmlns:a16="http://schemas.microsoft.com/office/drawing/2014/main" id="{8AE70CDB-2E80-1EC1-5F3B-EE898AEC4E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288" y="592460"/>
            <a:ext cx="5400000" cy="5400000"/>
          </a:xfrm>
          <a:prstGeom prst="rect">
            <a:avLst/>
          </a:prstGeom>
        </p:spPr>
      </p:pic>
    </p:spTree>
    <p:extLst>
      <p:ext uri="{BB962C8B-B14F-4D97-AF65-F5344CB8AC3E}">
        <p14:creationId xmlns:p14="http://schemas.microsoft.com/office/powerpoint/2010/main" val="143498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15">
            <a:extLst>
              <a:ext uri="{FF2B5EF4-FFF2-40B4-BE49-F238E27FC236}">
                <a16:creationId xmlns:a16="http://schemas.microsoft.com/office/drawing/2014/main" id="{B0566EB8-9ED6-B3E1-CCCA-3A5756D0AF40}"/>
              </a:ext>
            </a:extLst>
          </p:cNvPr>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Blå SEKOM-grupp</a:t>
            </a:r>
          </a:p>
          <a:p>
            <a:endParaRPr lang="sv-SE" sz="1400"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I den blå gruppen bor drygt          16 500 invånare, motsvarande        21 procent av kommunens folkmängd. Här återfinns en låg förvärvsgrad och höga ohälsotal. Gruppen har hög arbetslöshet och hög andel med ekonomiskt bistånd. Här bor även förhållandevis många som är födda i ett land utanför Europa.</a:t>
            </a:r>
          </a:p>
          <a:p>
            <a:pPr>
              <a:lnSpc>
                <a:spcPct val="130000"/>
              </a:lnSpc>
              <a:spcBef>
                <a:spcPts val="600"/>
              </a:spcBef>
              <a:spcAft>
                <a:spcPts val="600"/>
              </a:spcAft>
            </a:pP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b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br>
            <a:b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br>
            <a:endPar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ct val="130000"/>
              </a:lnSpc>
              <a:spcBef>
                <a:spcPts val="600"/>
              </a:spcBef>
              <a:spcAft>
                <a:spcPts val="600"/>
              </a:spcAft>
            </a:pPr>
            <a:r>
              <a:rPr lang="sv-SE" sz="1200" dirty="0">
                <a:ln w="22225">
                  <a:noFill/>
                  <a:prstDash val="solid"/>
                </a:ln>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Geografiskt är områdena i den blå gruppen, likt den gula, centralt placerade i Luleå. Exempel på orter är Tuna och Malmudden.</a:t>
            </a: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pic>
        <p:nvPicPr>
          <p:cNvPr id="2" name="Bildobjekt 1">
            <a:extLst>
              <a:ext uri="{FF2B5EF4-FFF2-40B4-BE49-F238E27FC236}">
                <a16:creationId xmlns:a16="http://schemas.microsoft.com/office/drawing/2014/main" id="{F4CD6C59-9127-367B-39CE-6DBF5D5ED643}"/>
              </a:ext>
            </a:extLst>
          </p:cNvPr>
          <p:cNvPicPr>
            <a:picLocks noChangeAspect="1"/>
          </p:cNvPicPr>
          <p:nvPr/>
        </p:nvPicPr>
        <p:blipFill>
          <a:blip r:embed="rId3"/>
          <a:stretch>
            <a:fillRect/>
          </a:stretch>
        </p:blipFill>
        <p:spPr>
          <a:xfrm>
            <a:off x="3619500" y="63500"/>
            <a:ext cx="7707142" cy="6731000"/>
          </a:xfrm>
          <a:prstGeom prst="rect">
            <a:avLst/>
          </a:prstGeom>
        </p:spPr>
      </p:pic>
    </p:spTree>
    <p:extLst>
      <p:ext uri="{BB962C8B-B14F-4D97-AF65-F5344CB8AC3E}">
        <p14:creationId xmlns:p14="http://schemas.microsoft.com/office/powerpoint/2010/main" val="1569855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karta&#10;&#10;Automatiskt genererad beskrivning">
            <a:extLst>
              <a:ext uri="{FF2B5EF4-FFF2-40B4-BE49-F238E27FC236}">
                <a16:creationId xmlns:a16="http://schemas.microsoft.com/office/drawing/2014/main" id="{13E2CE0A-E59B-FA22-978B-6B54159F6E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6000" y="729000"/>
            <a:ext cx="5400000" cy="5400000"/>
          </a:xfrm>
          <a:prstGeom prst="rect">
            <a:avLst/>
          </a:prstGeom>
        </p:spPr>
      </p:pic>
    </p:spTree>
    <p:extLst>
      <p:ext uri="{BB962C8B-B14F-4D97-AF65-F5344CB8AC3E}">
        <p14:creationId xmlns:p14="http://schemas.microsoft.com/office/powerpoint/2010/main" val="2518557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700" b="1" dirty="0">
                <a:solidFill>
                  <a:schemeClr val="tx1">
                    <a:lumMod val="85000"/>
                    <a:lumOff val="15000"/>
                  </a:schemeClr>
                </a:solidFill>
                <a:latin typeface="HelveticaNeueLT W1G 55 Roman" panose="020B0604020202020204" pitchFamily="34" charset="0"/>
              </a:rPr>
              <a:t>SEKOM Luleå 2022</a:t>
            </a:r>
          </a:p>
          <a:p>
            <a:endParaRPr lang="sv-SE" sz="14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rPr>
              <a:t>SEKOM-kartan visar Luleå kommuns delområden grupperade efter socioekonomisk och demografisk samhörighet år 2020/2021. </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rPr>
              <a:t>Analysen ger upphov till fem åtskilda SEKOM-grupper, en lila, en grön, en orange, en gul och en blå.</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ea typeface="Times New Roman" panose="02020603050405020304" pitchFamily="18" charset="0"/>
                <a:cs typeface="Times New Roman" panose="02020603050405020304" pitchFamily="18" charset="0"/>
              </a:rPr>
              <a:t>Analyserna är genomförda på senast tillgängliga data vilket är data avseende år 2020/2021. Således kan vissa förändringar ha skett sedan dess. Dock är </a:t>
            </a:r>
            <a:r>
              <a:rPr lang="sv-SE" sz="1200" dirty="0">
                <a:solidFill>
                  <a:srgbClr val="141414"/>
                </a:solidFill>
                <a:latin typeface="HelveticaNeueLT W1G 55 Roman" panose="020B0604020202020204" pitchFamily="34" charset="0"/>
                <a:ea typeface="Times New Roman" panose="02020603050405020304" pitchFamily="18" charset="0"/>
                <a:cs typeface="Times New Roman" panose="02020603050405020304" pitchFamily="18" charset="0"/>
              </a:rPr>
              <a:t>samtliga ingående variabler stabila i den meningen att de förändras relativt långsamt.</a:t>
            </a: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6C3FBF13-4006-9A47-D6ED-A9877705526A}"/>
              </a:ext>
            </a:extLst>
          </p:cNvPr>
          <p:cNvPicPr>
            <a:picLocks noChangeAspect="1"/>
          </p:cNvPicPr>
          <p:nvPr/>
        </p:nvPicPr>
        <p:blipFill>
          <a:blip r:embed="rId3"/>
          <a:stretch>
            <a:fillRect/>
          </a:stretch>
        </p:blipFill>
        <p:spPr>
          <a:xfrm>
            <a:off x="3619500" y="63500"/>
            <a:ext cx="7707142" cy="6731000"/>
          </a:xfrm>
          <a:prstGeom prst="rect">
            <a:avLst/>
          </a:prstGeom>
        </p:spPr>
      </p:pic>
    </p:spTree>
    <p:extLst>
      <p:ext uri="{BB962C8B-B14F-4D97-AF65-F5344CB8AC3E}">
        <p14:creationId xmlns:p14="http://schemas.microsoft.com/office/powerpoint/2010/main" val="1425119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karta&#10;&#10;Automatiskt genererad beskrivning">
            <a:extLst>
              <a:ext uri="{FF2B5EF4-FFF2-40B4-BE49-F238E27FC236}">
                <a16:creationId xmlns:a16="http://schemas.microsoft.com/office/drawing/2014/main" id="{CCBB4EE5-3388-4298-612B-7C9E55375A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11" y="623652"/>
            <a:ext cx="5610695" cy="5610695"/>
          </a:xfrm>
          <a:prstGeom prst="rect">
            <a:avLst/>
          </a:prstGeom>
        </p:spPr>
      </p:pic>
      <p:pic>
        <p:nvPicPr>
          <p:cNvPr id="2" name="Bildobjekt 1" descr="En bild som visar karta&#10;&#10;Automatiskt genererad beskrivning">
            <a:extLst>
              <a:ext uri="{FF2B5EF4-FFF2-40B4-BE49-F238E27FC236}">
                <a16:creationId xmlns:a16="http://schemas.microsoft.com/office/drawing/2014/main" id="{F31CCB48-F902-D32E-BC5F-9CAD6360C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1639" y="623652"/>
            <a:ext cx="5610695" cy="5610695"/>
          </a:xfrm>
          <a:prstGeom prst="rect">
            <a:avLst/>
          </a:prstGeom>
        </p:spPr>
      </p:pic>
    </p:spTree>
    <p:extLst>
      <p:ext uri="{BB962C8B-B14F-4D97-AF65-F5344CB8AC3E}">
        <p14:creationId xmlns:p14="http://schemas.microsoft.com/office/powerpoint/2010/main" val="2200133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0" y="1974545"/>
            <a:ext cx="12192000" cy="830997"/>
          </a:xfrm>
          <a:prstGeom prst="rect">
            <a:avLst/>
          </a:prstGeom>
          <a:noFill/>
        </p:spPr>
        <p:txBody>
          <a:bodyPr wrap="square" rtlCol="0">
            <a:spAutoFit/>
          </a:bodyPr>
          <a:lstStyle/>
          <a:p>
            <a:pPr algn="ctr"/>
            <a:r>
              <a:rPr lang="sv-SE" sz="4800" dirty="0">
                <a:latin typeface="HelveticaNeueLT W1G 55 Roman" panose="020B0604020202020204" pitchFamily="34" charset="0"/>
              </a:rPr>
              <a:t>Vilka förändringar kan vi se?</a:t>
            </a:r>
            <a:endParaRPr lang="sv-SE" dirty="0">
              <a:latin typeface="HelveticaNeueLT W1G 55 Roman" panose="020B0604020202020204" pitchFamily="34" charset="0"/>
            </a:endParaRPr>
          </a:p>
        </p:txBody>
      </p:sp>
    </p:spTree>
    <p:extLst>
      <p:ext uri="{BB962C8B-B14F-4D97-AF65-F5344CB8AC3E}">
        <p14:creationId xmlns:p14="http://schemas.microsoft.com/office/powerpoint/2010/main" val="35358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47000"/>
                    </a14:imgEffect>
                    <a14:imgEffect>
                      <a14:brightnessContrast bright="40000" contrast="30000"/>
                    </a14:imgEffect>
                  </a14:imgLayer>
                </a14:imgProps>
              </a:ext>
              <a:ext uri="{28A0092B-C50C-407E-A947-70E740481C1C}">
                <a14:useLocalDpi xmlns:a14="http://schemas.microsoft.com/office/drawing/2010/main" val="0"/>
              </a:ext>
            </a:extLst>
          </a:blip>
          <a:srcRect l="26000" t="4832" r="25333" b="6333"/>
          <a:stretch/>
        </p:blipFill>
        <p:spPr bwMode="auto">
          <a:xfrm>
            <a:off x="2957431" y="969538"/>
            <a:ext cx="2774072" cy="5063633"/>
          </a:xfrm>
          <a:prstGeom prst="rect">
            <a:avLst/>
          </a:prstGeom>
          <a:solidFill>
            <a:schemeClr val="accent1"/>
          </a:solidFill>
          <a:ln>
            <a:noFill/>
          </a:ln>
        </p:spPr>
      </p:pic>
      <p:sp>
        <p:nvSpPr>
          <p:cNvPr id="6" name="textruta 9"/>
          <p:cNvSpPr txBox="1"/>
          <p:nvPr/>
        </p:nvSpPr>
        <p:spPr>
          <a:xfrm>
            <a:off x="5848236" y="983271"/>
            <a:ext cx="3910481" cy="486864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sv-SE" sz="1731" b="1" dirty="0">
                <a:solidFill>
                  <a:srgbClr val="000000"/>
                </a:solidFill>
              </a:rPr>
              <a:t>INKOMST</a:t>
            </a:r>
          </a:p>
          <a:p>
            <a:pPr algn="ctr"/>
            <a:endParaRPr lang="sv-SE" sz="1731" b="1" dirty="0">
              <a:solidFill>
                <a:srgbClr val="000000"/>
              </a:solidFill>
            </a:endParaRPr>
          </a:p>
          <a:p>
            <a:pPr algn="ctr"/>
            <a:r>
              <a:rPr lang="sv-SE" sz="1731" b="1" dirty="0">
                <a:solidFill>
                  <a:srgbClr val="000000"/>
                </a:solidFill>
              </a:rPr>
              <a:t>FÖRVÄRVSARBETE</a:t>
            </a:r>
          </a:p>
          <a:p>
            <a:pPr algn="ctr"/>
            <a:endParaRPr lang="sv-SE" sz="1731" b="1" dirty="0">
              <a:solidFill>
                <a:srgbClr val="000000"/>
              </a:solidFill>
            </a:endParaRPr>
          </a:p>
          <a:p>
            <a:pPr algn="ctr"/>
            <a:r>
              <a:rPr lang="sv-SE" sz="1731" b="1" dirty="0">
                <a:solidFill>
                  <a:srgbClr val="000000"/>
                </a:solidFill>
              </a:rPr>
              <a:t>ARBETSLÖSHET</a:t>
            </a:r>
          </a:p>
          <a:p>
            <a:pPr algn="ctr"/>
            <a:endParaRPr lang="sv-SE" sz="1731" b="1" dirty="0">
              <a:solidFill>
                <a:srgbClr val="000000"/>
              </a:solidFill>
            </a:endParaRPr>
          </a:p>
          <a:p>
            <a:pPr algn="ctr"/>
            <a:r>
              <a:rPr lang="sv-SE" sz="1731" b="1" dirty="0">
                <a:solidFill>
                  <a:srgbClr val="000000"/>
                </a:solidFill>
              </a:rPr>
              <a:t>OHÄLSA</a:t>
            </a:r>
          </a:p>
          <a:p>
            <a:pPr algn="ctr"/>
            <a:endParaRPr lang="sv-SE" sz="1731" b="1" dirty="0">
              <a:solidFill>
                <a:srgbClr val="000000"/>
              </a:solidFill>
            </a:endParaRPr>
          </a:p>
          <a:p>
            <a:pPr algn="ctr"/>
            <a:r>
              <a:rPr lang="sv-SE" sz="1731" b="1" dirty="0">
                <a:solidFill>
                  <a:srgbClr val="000000"/>
                </a:solidFill>
              </a:rPr>
              <a:t>EKONOMISKT BISTÅND</a:t>
            </a:r>
          </a:p>
          <a:p>
            <a:pPr algn="ctr"/>
            <a:endParaRPr lang="sv-SE" sz="1731" b="1" dirty="0">
              <a:solidFill>
                <a:srgbClr val="000000"/>
              </a:solidFill>
            </a:endParaRPr>
          </a:p>
          <a:p>
            <a:pPr algn="ctr"/>
            <a:r>
              <a:rPr lang="sv-SE" sz="1731" b="1" dirty="0">
                <a:solidFill>
                  <a:srgbClr val="000000"/>
                </a:solidFill>
              </a:rPr>
              <a:t>FÖDDA UTANFÖR EU/EFTA</a:t>
            </a:r>
          </a:p>
          <a:p>
            <a:pPr algn="ctr"/>
            <a:endParaRPr lang="sv-SE" sz="1731" b="1" dirty="0">
              <a:solidFill>
                <a:srgbClr val="000000"/>
              </a:solidFill>
            </a:endParaRPr>
          </a:p>
          <a:p>
            <a:pPr algn="ctr"/>
            <a:r>
              <a:rPr lang="sv-SE" sz="1731" b="1" dirty="0">
                <a:solidFill>
                  <a:srgbClr val="000000"/>
                </a:solidFill>
              </a:rPr>
              <a:t>UTBILDNINGSNIVÅ</a:t>
            </a:r>
          </a:p>
          <a:p>
            <a:pPr algn="ctr"/>
            <a:endParaRPr lang="sv-SE" sz="1731" b="1" dirty="0">
              <a:solidFill>
                <a:srgbClr val="000000"/>
              </a:solidFill>
            </a:endParaRPr>
          </a:p>
          <a:p>
            <a:pPr algn="ctr"/>
            <a:r>
              <a:rPr lang="sv-SE" sz="1731" b="1" dirty="0">
                <a:solidFill>
                  <a:srgbClr val="000000"/>
                </a:solidFill>
              </a:rPr>
              <a:t>UNGA</a:t>
            </a:r>
          </a:p>
          <a:p>
            <a:pPr algn="ctr"/>
            <a:endParaRPr lang="sv-SE" sz="1731" b="1" dirty="0">
              <a:solidFill>
                <a:srgbClr val="000000"/>
              </a:solidFill>
            </a:endParaRPr>
          </a:p>
          <a:p>
            <a:pPr algn="ctr"/>
            <a:r>
              <a:rPr lang="sv-SE" sz="1731" b="1" dirty="0">
                <a:solidFill>
                  <a:srgbClr val="000000"/>
                </a:solidFill>
              </a:rPr>
              <a:t>ÄLDRE</a:t>
            </a: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br>
              <a:rPr lang="sv-SE" sz="1731" b="1" dirty="0">
                <a:solidFill>
                  <a:srgbClr val="000000"/>
                </a:solidFill>
              </a:rPr>
            </a:br>
            <a:br>
              <a:rPr lang="sv-SE" sz="1731" b="1" dirty="0">
                <a:solidFill>
                  <a:srgbClr val="000000"/>
                </a:solidFill>
              </a:rPr>
            </a:b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a:p>
            <a:pPr algn="ctr"/>
            <a:endParaRPr lang="sv-SE" sz="1731" b="1" dirty="0">
              <a:solidFill>
                <a:srgbClr val="000000"/>
              </a:solidFill>
            </a:endParaRPr>
          </a:p>
        </p:txBody>
      </p:sp>
      <p:sp>
        <p:nvSpPr>
          <p:cNvPr id="3" name="textruta 2"/>
          <p:cNvSpPr txBox="1"/>
          <p:nvPr/>
        </p:nvSpPr>
        <p:spPr>
          <a:xfrm rot="16200000">
            <a:off x="783028" y="3355225"/>
            <a:ext cx="3606757" cy="292259"/>
          </a:xfrm>
          <a:prstGeom prst="rect">
            <a:avLst/>
          </a:prstGeom>
          <a:noFill/>
        </p:spPr>
        <p:txBody>
          <a:bodyPr wrap="none" rtlCol="0">
            <a:spAutoFit/>
          </a:bodyPr>
          <a:lstStyle/>
          <a:p>
            <a:r>
              <a:rPr lang="sv-SE" sz="1299" dirty="0">
                <a:solidFill>
                  <a:schemeClr val="bg1">
                    <a:lumMod val="65000"/>
                  </a:schemeClr>
                </a:solidFill>
              </a:rPr>
              <a:t>Egenskaper hos befolkningen i Sveriges kommuner</a:t>
            </a:r>
          </a:p>
        </p:txBody>
      </p:sp>
      <p:pic>
        <p:nvPicPr>
          <p:cNvPr id="4" name="Picture 3" descr="G:\Mallar\ORIGINAL-LOGGA\S-sidan\Logotyp 2 RGB.png">
            <a:extLst>
              <a:ext uri="{FF2B5EF4-FFF2-40B4-BE49-F238E27FC236}">
                <a16:creationId xmlns:a16="http://schemas.microsoft.com/office/drawing/2014/main" id="{2A1B10F1-C301-3E7C-94C2-9D2FBBF7E9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9662"/>
          <a:stretch/>
        </p:blipFill>
        <p:spPr bwMode="auto">
          <a:xfrm>
            <a:off x="11832244" y="6426183"/>
            <a:ext cx="242497" cy="353404"/>
          </a:xfrm>
          <a:prstGeom prst="rect">
            <a:avLst/>
          </a:prstGeom>
          <a:noFill/>
          <a:extLst>
            <a:ext uri="{909E8E84-426E-40DD-AFC4-6F175D3DCCD1}">
              <a14:hiddenFill xmlns:a14="http://schemas.microsoft.com/office/drawing/2010/main">
                <a:solidFill>
                  <a:srgbClr val="FFFFFF"/>
                </a:solidFill>
              </a14:hiddenFill>
            </a:ext>
          </a:extLst>
        </p:spPr>
      </p:pic>
      <p:sp>
        <p:nvSpPr>
          <p:cNvPr id="2" name="Pil: nedåt 1">
            <a:extLst>
              <a:ext uri="{FF2B5EF4-FFF2-40B4-BE49-F238E27FC236}">
                <a16:creationId xmlns:a16="http://schemas.microsoft.com/office/drawing/2014/main" id="{43F753C7-003E-DC4C-0081-178E87F453B2}"/>
              </a:ext>
            </a:extLst>
          </p:cNvPr>
          <p:cNvSpPr/>
          <p:nvPr/>
        </p:nvSpPr>
        <p:spPr>
          <a:xfrm rot="10800000">
            <a:off x="9664130" y="937164"/>
            <a:ext cx="378771" cy="36338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il: nedåt 4">
            <a:extLst>
              <a:ext uri="{FF2B5EF4-FFF2-40B4-BE49-F238E27FC236}">
                <a16:creationId xmlns:a16="http://schemas.microsoft.com/office/drawing/2014/main" id="{03D1B08F-8AE2-7789-B578-7992DF8483F9}"/>
              </a:ext>
            </a:extLst>
          </p:cNvPr>
          <p:cNvSpPr/>
          <p:nvPr/>
        </p:nvSpPr>
        <p:spPr>
          <a:xfrm>
            <a:off x="9661503" y="1549782"/>
            <a:ext cx="378771" cy="36338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nedåt 6">
            <a:extLst>
              <a:ext uri="{FF2B5EF4-FFF2-40B4-BE49-F238E27FC236}">
                <a16:creationId xmlns:a16="http://schemas.microsoft.com/office/drawing/2014/main" id="{FB8B26CF-58CF-F6A3-EFAB-3E8DA0DDAB4E}"/>
              </a:ext>
            </a:extLst>
          </p:cNvPr>
          <p:cNvSpPr/>
          <p:nvPr/>
        </p:nvSpPr>
        <p:spPr>
          <a:xfrm>
            <a:off x="9661503" y="2062571"/>
            <a:ext cx="378771" cy="36338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nedåt 7">
            <a:extLst>
              <a:ext uri="{FF2B5EF4-FFF2-40B4-BE49-F238E27FC236}">
                <a16:creationId xmlns:a16="http://schemas.microsoft.com/office/drawing/2014/main" id="{C6C151FA-ACD3-5A4E-5943-E7717DEC7DFE}"/>
              </a:ext>
            </a:extLst>
          </p:cNvPr>
          <p:cNvSpPr/>
          <p:nvPr/>
        </p:nvSpPr>
        <p:spPr>
          <a:xfrm>
            <a:off x="9661503" y="2599081"/>
            <a:ext cx="378771" cy="36338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il: nedåt 8">
            <a:extLst>
              <a:ext uri="{FF2B5EF4-FFF2-40B4-BE49-F238E27FC236}">
                <a16:creationId xmlns:a16="http://schemas.microsoft.com/office/drawing/2014/main" id="{EA1A1CC0-7BCB-04EE-37C7-6896F3A5F7FA}"/>
              </a:ext>
            </a:extLst>
          </p:cNvPr>
          <p:cNvSpPr/>
          <p:nvPr/>
        </p:nvSpPr>
        <p:spPr>
          <a:xfrm>
            <a:off x="9661503" y="3137967"/>
            <a:ext cx="378771" cy="36338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il: nedåt 9">
            <a:extLst>
              <a:ext uri="{FF2B5EF4-FFF2-40B4-BE49-F238E27FC236}">
                <a16:creationId xmlns:a16="http://schemas.microsoft.com/office/drawing/2014/main" id="{EEC0F66F-BBD8-412F-4750-8523AB04FE15}"/>
              </a:ext>
            </a:extLst>
          </p:cNvPr>
          <p:cNvSpPr/>
          <p:nvPr/>
        </p:nvSpPr>
        <p:spPr>
          <a:xfrm rot="10800000">
            <a:off x="9661503" y="3676852"/>
            <a:ext cx="378771" cy="363387"/>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nedåt 10">
            <a:extLst>
              <a:ext uri="{FF2B5EF4-FFF2-40B4-BE49-F238E27FC236}">
                <a16:creationId xmlns:a16="http://schemas.microsoft.com/office/drawing/2014/main" id="{23B7A2AA-D10C-0FF9-6333-0573CF20DEBF}"/>
              </a:ext>
            </a:extLst>
          </p:cNvPr>
          <p:cNvSpPr/>
          <p:nvPr/>
        </p:nvSpPr>
        <p:spPr>
          <a:xfrm rot="10800000">
            <a:off x="9673641" y="4199321"/>
            <a:ext cx="378771" cy="36338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il: nedåt 11">
            <a:extLst>
              <a:ext uri="{FF2B5EF4-FFF2-40B4-BE49-F238E27FC236}">
                <a16:creationId xmlns:a16="http://schemas.microsoft.com/office/drawing/2014/main" id="{07BFA156-12E5-F117-23CE-90AB91BF16C3}"/>
              </a:ext>
            </a:extLst>
          </p:cNvPr>
          <p:cNvSpPr/>
          <p:nvPr/>
        </p:nvSpPr>
        <p:spPr>
          <a:xfrm rot="10800000">
            <a:off x="9670611" y="5137938"/>
            <a:ext cx="378771" cy="363387"/>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6260F6CE-32DB-FE2C-D15C-4C80936215D7}"/>
              </a:ext>
            </a:extLst>
          </p:cNvPr>
          <p:cNvSpPr/>
          <p:nvPr/>
        </p:nvSpPr>
        <p:spPr>
          <a:xfrm>
            <a:off x="9714058" y="4810736"/>
            <a:ext cx="310860" cy="99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8342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0" grpId="0" animBg="1"/>
      <p:bldP spid="11" grpId="0" animBg="1"/>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62131" y="252662"/>
            <a:ext cx="5889167" cy="5301295"/>
          </a:xfrm>
          <a:prstGeom prst="rect">
            <a:avLst/>
          </a:prstGeom>
        </p:spPr>
      </p:pic>
      <p:pic>
        <p:nvPicPr>
          <p:cNvPr id="3" name="Bildobjekt 2">
            <a:extLst>
              <a:ext uri="{FF2B5EF4-FFF2-40B4-BE49-F238E27FC236}">
                <a16:creationId xmlns:a16="http://schemas.microsoft.com/office/drawing/2014/main" id="{472F58F2-1EE7-AECA-489F-77C4CEE149F6}"/>
              </a:ext>
            </a:extLst>
          </p:cNvPr>
          <p:cNvPicPr>
            <a:picLocks noChangeAspect="1"/>
          </p:cNvPicPr>
          <p:nvPr/>
        </p:nvPicPr>
        <p:blipFill>
          <a:blip r:embed="rId3"/>
          <a:stretch>
            <a:fillRect/>
          </a:stretch>
        </p:blipFill>
        <p:spPr>
          <a:xfrm>
            <a:off x="6027585" y="558131"/>
            <a:ext cx="6070098" cy="5301295"/>
          </a:xfrm>
          <a:prstGeom prst="rect">
            <a:avLst/>
          </a:prstGeom>
        </p:spPr>
      </p:pic>
      <p:cxnSp>
        <p:nvCxnSpPr>
          <p:cNvPr id="4" name="Rak koppling 3">
            <a:extLst>
              <a:ext uri="{FF2B5EF4-FFF2-40B4-BE49-F238E27FC236}">
                <a16:creationId xmlns:a16="http://schemas.microsoft.com/office/drawing/2014/main" id="{50243FD0-3B0F-C19F-CE12-28FEBF5291D9}"/>
              </a:ext>
            </a:extLst>
          </p:cNvPr>
          <p:cNvCxnSpPr/>
          <p:nvPr/>
        </p:nvCxnSpPr>
        <p:spPr>
          <a:xfrm flipH="1">
            <a:off x="5974487"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3CF647B4-557E-294E-5916-C69CDC5AC8FC}"/>
              </a:ext>
            </a:extLst>
          </p:cNvPr>
          <p:cNvSpPr txBox="1"/>
          <p:nvPr/>
        </p:nvSpPr>
        <p:spPr>
          <a:xfrm>
            <a:off x="2456080" y="6229854"/>
            <a:ext cx="652743" cy="369332"/>
          </a:xfrm>
          <a:prstGeom prst="rect">
            <a:avLst/>
          </a:prstGeom>
          <a:noFill/>
        </p:spPr>
        <p:txBody>
          <a:bodyPr wrap="none" rtlCol="0">
            <a:spAutoFit/>
          </a:bodyPr>
          <a:lstStyle/>
          <a:p>
            <a:r>
              <a:rPr lang="sv-SE" dirty="0"/>
              <a:t>2019</a:t>
            </a:r>
          </a:p>
        </p:txBody>
      </p:sp>
      <p:sp>
        <p:nvSpPr>
          <p:cNvPr id="6" name="textruta 5">
            <a:extLst>
              <a:ext uri="{FF2B5EF4-FFF2-40B4-BE49-F238E27FC236}">
                <a16:creationId xmlns:a16="http://schemas.microsoft.com/office/drawing/2014/main" id="{027842BD-E799-6CC7-C2C2-B183C6104F4C}"/>
              </a:ext>
            </a:extLst>
          </p:cNvPr>
          <p:cNvSpPr txBox="1"/>
          <p:nvPr/>
        </p:nvSpPr>
        <p:spPr>
          <a:xfrm>
            <a:off x="8736262" y="6229854"/>
            <a:ext cx="652743" cy="369332"/>
          </a:xfrm>
          <a:prstGeom prst="rect">
            <a:avLst/>
          </a:prstGeom>
          <a:noFill/>
        </p:spPr>
        <p:txBody>
          <a:bodyPr wrap="none" rtlCol="0">
            <a:spAutoFit/>
          </a:bodyPr>
          <a:lstStyle/>
          <a:p>
            <a:r>
              <a:rPr lang="sv-SE" dirty="0"/>
              <a:t>2022</a:t>
            </a:r>
          </a:p>
        </p:txBody>
      </p:sp>
    </p:spTree>
    <p:extLst>
      <p:ext uri="{BB962C8B-B14F-4D97-AF65-F5344CB8AC3E}">
        <p14:creationId xmlns:p14="http://schemas.microsoft.com/office/powerpoint/2010/main" val="394282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0" y="1974545"/>
            <a:ext cx="12192000" cy="830997"/>
          </a:xfrm>
          <a:prstGeom prst="rect">
            <a:avLst/>
          </a:prstGeom>
          <a:noFill/>
        </p:spPr>
        <p:txBody>
          <a:bodyPr wrap="square" rtlCol="0">
            <a:spAutoFit/>
          </a:bodyPr>
          <a:lstStyle/>
          <a:p>
            <a:pPr algn="ctr"/>
            <a:r>
              <a:rPr lang="sv-SE" sz="4800" dirty="0">
                <a:latin typeface="HelveticaNeueLT W1G 55 Roman" panose="020B0604020202020204" pitchFamily="34" charset="0"/>
              </a:rPr>
              <a:t>Luleå i Sverige</a:t>
            </a:r>
            <a:endParaRPr lang="sv-SE" dirty="0">
              <a:latin typeface="HelveticaNeueLT W1G 55 Roman" panose="020B0604020202020204" pitchFamily="34" charset="0"/>
            </a:endParaRPr>
          </a:p>
        </p:txBody>
      </p:sp>
    </p:spTree>
    <p:extLst>
      <p:ext uri="{BB962C8B-B14F-4D97-AF65-F5344CB8AC3E}">
        <p14:creationId xmlns:p14="http://schemas.microsoft.com/office/powerpoint/2010/main" val="3240270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47000"/>
                    </a14:imgEffect>
                    <a14:imgEffect>
                      <a14:brightnessContrast bright="40000" contrast="30000"/>
                    </a14:imgEffect>
                  </a14:imgLayer>
                </a14:imgProps>
              </a:ext>
              <a:ext uri="{28A0092B-C50C-407E-A947-70E740481C1C}">
                <a14:useLocalDpi xmlns:a14="http://schemas.microsoft.com/office/drawing/2010/main" val="0"/>
              </a:ext>
            </a:extLst>
          </a:blip>
          <a:srcRect l="26000" t="4832" r="25333" b="6333"/>
          <a:stretch/>
        </p:blipFill>
        <p:spPr bwMode="auto">
          <a:xfrm>
            <a:off x="328531" y="474237"/>
            <a:ext cx="2774072" cy="5063633"/>
          </a:xfrm>
          <a:prstGeom prst="rect">
            <a:avLst/>
          </a:prstGeom>
          <a:solidFill>
            <a:schemeClr val="accent1"/>
          </a:solidFill>
          <a:ln>
            <a:noFill/>
          </a:ln>
        </p:spPr>
      </p:pic>
      <p:sp>
        <p:nvSpPr>
          <p:cNvPr id="6" name="textruta 9"/>
          <p:cNvSpPr txBox="1"/>
          <p:nvPr/>
        </p:nvSpPr>
        <p:spPr>
          <a:xfrm>
            <a:off x="4144161" y="966492"/>
            <a:ext cx="2487163" cy="524985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sv-SE" sz="1730" dirty="0">
                <a:solidFill>
                  <a:srgbClr val="000000"/>
                </a:solidFill>
              </a:rPr>
              <a:t>INKOMST</a:t>
            </a:r>
          </a:p>
          <a:p>
            <a:pPr algn="r"/>
            <a:endParaRPr lang="sv-SE" sz="1730" dirty="0">
              <a:solidFill>
                <a:srgbClr val="000000"/>
              </a:solidFill>
            </a:endParaRPr>
          </a:p>
          <a:p>
            <a:pPr algn="r"/>
            <a:r>
              <a:rPr lang="sv-SE" sz="1730" dirty="0">
                <a:solidFill>
                  <a:srgbClr val="000000"/>
                </a:solidFill>
              </a:rPr>
              <a:t>FÖRVÄRVSARBETE</a:t>
            </a:r>
          </a:p>
          <a:p>
            <a:pPr algn="r"/>
            <a:endParaRPr lang="sv-SE" sz="1730" dirty="0">
              <a:solidFill>
                <a:srgbClr val="000000"/>
              </a:solidFill>
            </a:endParaRPr>
          </a:p>
          <a:p>
            <a:pPr algn="r"/>
            <a:r>
              <a:rPr lang="sv-SE" sz="1730" dirty="0">
                <a:solidFill>
                  <a:srgbClr val="000000"/>
                </a:solidFill>
              </a:rPr>
              <a:t>UTBILDNINGSNIVÅ</a:t>
            </a:r>
          </a:p>
          <a:p>
            <a:pPr algn="r"/>
            <a:endParaRPr lang="sv-SE" sz="1730" dirty="0">
              <a:solidFill>
                <a:srgbClr val="000000"/>
              </a:solidFill>
            </a:endParaRPr>
          </a:p>
          <a:p>
            <a:pPr algn="r"/>
            <a:r>
              <a:rPr lang="sv-SE" sz="1730" dirty="0">
                <a:solidFill>
                  <a:srgbClr val="000000"/>
                </a:solidFill>
              </a:rPr>
              <a:t>UNGA</a:t>
            </a:r>
          </a:p>
          <a:p>
            <a:pPr algn="r"/>
            <a:endParaRPr lang="sv-SE" sz="1730" dirty="0">
              <a:solidFill>
                <a:srgbClr val="000000"/>
              </a:solidFill>
            </a:endParaRPr>
          </a:p>
          <a:p>
            <a:pPr algn="r"/>
            <a:r>
              <a:rPr lang="sv-SE" sz="1730" dirty="0">
                <a:solidFill>
                  <a:srgbClr val="000000"/>
                </a:solidFill>
              </a:rPr>
              <a:t>ÄLDRE</a:t>
            </a:r>
          </a:p>
          <a:p>
            <a:pPr algn="r"/>
            <a:endParaRPr lang="sv-SE" sz="1730" dirty="0">
              <a:solidFill>
                <a:srgbClr val="000000"/>
              </a:solidFill>
            </a:endParaRPr>
          </a:p>
          <a:p>
            <a:pPr algn="r"/>
            <a:r>
              <a:rPr lang="sv-SE" sz="1730" dirty="0">
                <a:solidFill>
                  <a:srgbClr val="000000"/>
                </a:solidFill>
              </a:rPr>
              <a:t>FÖDDA UTANFÖR EU/EFTA</a:t>
            </a:r>
          </a:p>
          <a:p>
            <a:pPr algn="r"/>
            <a:endParaRPr lang="sv-SE" sz="1730" dirty="0">
              <a:solidFill>
                <a:srgbClr val="000000"/>
              </a:solidFill>
            </a:endParaRPr>
          </a:p>
          <a:p>
            <a:pPr algn="r"/>
            <a:r>
              <a:rPr lang="sv-SE" sz="1730" dirty="0">
                <a:solidFill>
                  <a:srgbClr val="000000"/>
                </a:solidFill>
              </a:rPr>
              <a:t>ARBETSLÖSHET</a:t>
            </a:r>
          </a:p>
          <a:p>
            <a:pPr algn="r"/>
            <a:endParaRPr lang="sv-SE" sz="1730" dirty="0">
              <a:solidFill>
                <a:srgbClr val="000000"/>
              </a:solidFill>
            </a:endParaRPr>
          </a:p>
          <a:p>
            <a:pPr algn="r"/>
            <a:r>
              <a:rPr lang="sv-SE" sz="1730" dirty="0">
                <a:solidFill>
                  <a:srgbClr val="000000"/>
                </a:solidFill>
              </a:rPr>
              <a:t>OHÄLSA</a:t>
            </a:r>
          </a:p>
          <a:p>
            <a:pPr algn="r"/>
            <a:endParaRPr lang="sv-SE" sz="1730" dirty="0">
              <a:solidFill>
                <a:srgbClr val="000000"/>
              </a:solidFill>
            </a:endParaRPr>
          </a:p>
          <a:p>
            <a:pPr algn="r"/>
            <a:r>
              <a:rPr lang="sv-SE" sz="1730" dirty="0">
                <a:solidFill>
                  <a:srgbClr val="000000"/>
                </a:solidFill>
              </a:rPr>
              <a:t>EKONOMISKT BISTÅND</a:t>
            </a:r>
          </a:p>
          <a:p>
            <a:pPr algn="r"/>
            <a:endParaRPr lang="sv-SE" sz="1730" dirty="0">
              <a:solidFill>
                <a:srgbClr val="000000"/>
              </a:solidFill>
            </a:endParaRPr>
          </a:p>
          <a:p>
            <a:pPr algn="r"/>
            <a:r>
              <a:rPr lang="sv-SE" sz="1730" dirty="0">
                <a:solidFill>
                  <a:srgbClr val="000000"/>
                </a:solidFill>
              </a:rPr>
              <a:t>2019</a:t>
            </a:r>
          </a:p>
          <a:p>
            <a:pPr algn="r"/>
            <a:endParaRPr lang="sv-SE" sz="1730" dirty="0">
              <a:solidFill>
                <a:srgbClr val="000000"/>
              </a:solidFill>
            </a:endParaRPr>
          </a:p>
          <a:p>
            <a:pPr algn="r"/>
            <a:r>
              <a:rPr lang="sv-SE" sz="1730" dirty="0">
                <a:solidFill>
                  <a:srgbClr val="000000"/>
                </a:solidFill>
              </a:rPr>
              <a:t>2022</a:t>
            </a: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br>
              <a:rPr lang="sv-SE" sz="1730" dirty="0">
                <a:solidFill>
                  <a:srgbClr val="000000"/>
                </a:solidFill>
              </a:rPr>
            </a:br>
            <a:br>
              <a:rPr lang="sv-SE" sz="1730" dirty="0">
                <a:solidFill>
                  <a:srgbClr val="000000"/>
                </a:solidFill>
              </a:rPr>
            </a:b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p:txBody>
      </p:sp>
      <p:pic>
        <p:nvPicPr>
          <p:cNvPr id="5" name="Picture 3" descr="G:\Mallar\ORIGINAL-LOGGA\S-sidan\Logotyp 2 RGB.png">
            <a:extLst>
              <a:ext uri="{FF2B5EF4-FFF2-40B4-BE49-F238E27FC236}">
                <a16:creationId xmlns:a16="http://schemas.microsoft.com/office/drawing/2014/main" id="{BE146204-E131-4EE6-9F58-4FC72027395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9662"/>
          <a:stretch/>
        </p:blipFill>
        <p:spPr bwMode="auto">
          <a:xfrm>
            <a:off x="11832242" y="6426182"/>
            <a:ext cx="242497" cy="353404"/>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340209BB-9D4F-4952-0AFA-AB6999D6DFBF}"/>
              </a:ext>
            </a:extLst>
          </p:cNvPr>
          <p:cNvSpPr txBox="1"/>
          <p:nvPr/>
        </p:nvSpPr>
        <p:spPr>
          <a:xfrm>
            <a:off x="8654255" y="351559"/>
            <a:ext cx="1096198" cy="369332"/>
          </a:xfrm>
          <a:prstGeom prst="rect">
            <a:avLst/>
          </a:prstGeom>
          <a:noFill/>
        </p:spPr>
        <p:txBody>
          <a:bodyPr wrap="none" rtlCol="0">
            <a:spAutoFit/>
          </a:bodyPr>
          <a:lstStyle/>
          <a:p>
            <a:r>
              <a:rPr lang="sv-SE" dirty="0"/>
              <a:t>Måttsund</a:t>
            </a:r>
          </a:p>
        </p:txBody>
      </p:sp>
      <p:sp>
        <p:nvSpPr>
          <p:cNvPr id="7" name="textruta 6">
            <a:extLst>
              <a:ext uri="{FF2B5EF4-FFF2-40B4-BE49-F238E27FC236}">
                <a16:creationId xmlns:a16="http://schemas.microsoft.com/office/drawing/2014/main" id="{3DB36F14-7271-3A61-BA4C-79FC854D559E}"/>
              </a:ext>
            </a:extLst>
          </p:cNvPr>
          <p:cNvSpPr txBox="1"/>
          <p:nvPr/>
        </p:nvSpPr>
        <p:spPr>
          <a:xfrm>
            <a:off x="10327931" y="357506"/>
            <a:ext cx="983026" cy="369332"/>
          </a:xfrm>
          <a:prstGeom prst="rect">
            <a:avLst/>
          </a:prstGeom>
          <a:noFill/>
        </p:spPr>
        <p:txBody>
          <a:bodyPr wrap="none" rtlCol="0">
            <a:spAutoFit/>
          </a:bodyPr>
          <a:lstStyle/>
          <a:p>
            <a:r>
              <a:rPr lang="sv-SE" dirty="0"/>
              <a:t>Brändön</a:t>
            </a:r>
          </a:p>
        </p:txBody>
      </p:sp>
      <p:sp>
        <p:nvSpPr>
          <p:cNvPr id="10" name="Pil: uppåt 9">
            <a:extLst>
              <a:ext uri="{FF2B5EF4-FFF2-40B4-BE49-F238E27FC236}">
                <a16:creationId xmlns:a16="http://schemas.microsoft.com/office/drawing/2014/main" id="{E5FF7584-B9D6-9B26-5837-66279908C28C}"/>
              </a:ext>
            </a:extLst>
          </p:cNvPr>
          <p:cNvSpPr/>
          <p:nvPr/>
        </p:nvSpPr>
        <p:spPr>
          <a:xfrm>
            <a:off x="10577128" y="883812"/>
            <a:ext cx="484632" cy="369332"/>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Minustecken 12">
            <a:extLst>
              <a:ext uri="{FF2B5EF4-FFF2-40B4-BE49-F238E27FC236}">
                <a16:creationId xmlns:a16="http://schemas.microsoft.com/office/drawing/2014/main" id="{0D76F1C8-39BE-73F0-89DD-28596746F894}"/>
              </a:ext>
            </a:extLst>
          </p:cNvPr>
          <p:cNvSpPr/>
          <p:nvPr/>
        </p:nvSpPr>
        <p:spPr>
          <a:xfrm>
            <a:off x="7297675" y="1389791"/>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Minustecken 13">
            <a:extLst>
              <a:ext uri="{FF2B5EF4-FFF2-40B4-BE49-F238E27FC236}">
                <a16:creationId xmlns:a16="http://schemas.microsoft.com/office/drawing/2014/main" id="{DD7E5240-92A6-C21B-4E59-1933F7B5322B}"/>
              </a:ext>
            </a:extLst>
          </p:cNvPr>
          <p:cNvSpPr/>
          <p:nvPr/>
        </p:nvSpPr>
        <p:spPr>
          <a:xfrm>
            <a:off x="10577128" y="1927537"/>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Minustecken 18">
            <a:extLst>
              <a:ext uri="{FF2B5EF4-FFF2-40B4-BE49-F238E27FC236}">
                <a16:creationId xmlns:a16="http://schemas.microsoft.com/office/drawing/2014/main" id="{B103A113-88D9-60EC-1B41-69587826E26C}"/>
              </a:ext>
            </a:extLst>
          </p:cNvPr>
          <p:cNvSpPr/>
          <p:nvPr/>
        </p:nvSpPr>
        <p:spPr>
          <a:xfrm>
            <a:off x="10577128" y="3043770"/>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Minustecken 19">
            <a:extLst>
              <a:ext uri="{FF2B5EF4-FFF2-40B4-BE49-F238E27FC236}">
                <a16:creationId xmlns:a16="http://schemas.microsoft.com/office/drawing/2014/main" id="{7657F37B-DD21-CDE4-3C90-9A792473B038}"/>
              </a:ext>
            </a:extLst>
          </p:cNvPr>
          <p:cNvSpPr/>
          <p:nvPr/>
        </p:nvSpPr>
        <p:spPr>
          <a:xfrm>
            <a:off x="8960038" y="3556101"/>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Minustecken 20">
            <a:extLst>
              <a:ext uri="{FF2B5EF4-FFF2-40B4-BE49-F238E27FC236}">
                <a16:creationId xmlns:a16="http://schemas.microsoft.com/office/drawing/2014/main" id="{9E6B5A0B-1EE7-7C10-5098-AD0F6753E641}"/>
              </a:ext>
            </a:extLst>
          </p:cNvPr>
          <p:cNvSpPr/>
          <p:nvPr/>
        </p:nvSpPr>
        <p:spPr>
          <a:xfrm>
            <a:off x="10577128" y="3551352"/>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Minustecken 21">
            <a:extLst>
              <a:ext uri="{FF2B5EF4-FFF2-40B4-BE49-F238E27FC236}">
                <a16:creationId xmlns:a16="http://schemas.microsoft.com/office/drawing/2014/main" id="{EEA393AA-DEEE-0B4C-785F-E48AF682DDF5}"/>
              </a:ext>
            </a:extLst>
          </p:cNvPr>
          <p:cNvSpPr/>
          <p:nvPr/>
        </p:nvSpPr>
        <p:spPr>
          <a:xfrm>
            <a:off x="8960038" y="4581828"/>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053C8942-CCE2-9E1F-6069-F866BBEFD4EC}"/>
              </a:ext>
            </a:extLst>
          </p:cNvPr>
          <p:cNvSpPr txBox="1"/>
          <p:nvPr/>
        </p:nvSpPr>
        <p:spPr>
          <a:xfrm>
            <a:off x="6842142" y="351559"/>
            <a:ext cx="1411348" cy="369332"/>
          </a:xfrm>
          <a:prstGeom prst="rect">
            <a:avLst/>
          </a:prstGeom>
          <a:noFill/>
        </p:spPr>
        <p:txBody>
          <a:bodyPr wrap="none" rtlCol="0">
            <a:spAutoFit/>
          </a:bodyPr>
          <a:lstStyle/>
          <a:p>
            <a:r>
              <a:rPr lang="sv-SE" dirty="0"/>
              <a:t>Hertsölandet</a:t>
            </a:r>
          </a:p>
        </p:txBody>
      </p:sp>
      <p:sp>
        <p:nvSpPr>
          <p:cNvPr id="30" name="Minustecken 29">
            <a:extLst>
              <a:ext uri="{FF2B5EF4-FFF2-40B4-BE49-F238E27FC236}">
                <a16:creationId xmlns:a16="http://schemas.microsoft.com/office/drawing/2014/main" id="{59D8E652-5BBC-85EA-C178-16924DA879AA}"/>
              </a:ext>
            </a:extLst>
          </p:cNvPr>
          <p:cNvSpPr/>
          <p:nvPr/>
        </p:nvSpPr>
        <p:spPr>
          <a:xfrm>
            <a:off x="7300722" y="3552416"/>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Minustecken 32">
            <a:extLst>
              <a:ext uri="{FF2B5EF4-FFF2-40B4-BE49-F238E27FC236}">
                <a16:creationId xmlns:a16="http://schemas.microsoft.com/office/drawing/2014/main" id="{461FC087-C5F9-71F3-7136-20E04C333799}"/>
              </a:ext>
            </a:extLst>
          </p:cNvPr>
          <p:cNvSpPr/>
          <p:nvPr/>
        </p:nvSpPr>
        <p:spPr>
          <a:xfrm>
            <a:off x="7300722" y="4073754"/>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Minustecken 34">
            <a:extLst>
              <a:ext uri="{FF2B5EF4-FFF2-40B4-BE49-F238E27FC236}">
                <a16:creationId xmlns:a16="http://schemas.microsoft.com/office/drawing/2014/main" id="{95962CD7-47EA-7CC9-3D9B-2CCE022B4060}"/>
              </a:ext>
            </a:extLst>
          </p:cNvPr>
          <p:cNvSpPr/>
          <p:nvPr/>
        </p:nvSpPr>
        <p:spPr>
          <a:xfrm>
            <a:off x="7297677" y="5118951"/>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Pil: uppåt 35">
            <a:extLst>
              <a:ext uri="{FF2B5EF4-FFF2-40B4-BE49-F238E27FC236}">
                <a16:creationId xmlns:a16="http://schemas.microsoft.com/office/drawing/2014/main" id="{BDCECDB5-7DE5-E24E-2D43-967D59641178}"/>
              </a:ext>
            </a:extLst>
          </p:cNvPr>
          <p:cNvSpPr/>
          <p:nvPr/>
        </p:nvSpPr>
        <p:spPr>
          <a:xfrm rot="10800000">
            <a:off x="7297677" y="4668861"/>
            <a:ext cx="484632" cy="369332"/>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Pil: uppåt 36">
            <a:extLst>
              <a:ext uri="{FF2B5EF4-FFF2-40B4-BE49-F238E27FC236}">
                <a16:creationId xmlns:a16="http://schemas.microsoft.com/office/drawing/2014/main" id="{20F364A8-70FA-911D-7C9C-C37BD6F3A7EB}"/>
              </a:ext>
            </a:extLst>
          </p:cNvPr>
          <p:cNvSpPr/>
          <p:nvPr/>
        </p:nvSpPr>
        <p:spPr>
          <a:xfrm>
            <a:off x="10577128" y="4654337"/>
            <a:ext cx="484632" cy="369332"/>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uppåt 7">
            <a:extLst>
              <a:ext uri="{FF2B5EF4-FFF2-40B4-BE49-F238E27FC236}">
                <a16:creationId xmlns:a16="http://schemas.microsoft.com/office/drawing/2014/main" id="{A6495023-C0CE-4140-76F2-8076A2CB78A6}"/>
              </a:ext>
            </a:extLst>
          </p:cNvPr>
          <p:cNvSpPr/>
          <p:nvPr/>
        </p:nvSpPr>
        <p:spPr>
          <a:xfrm>
            <a:off x="7305500" y="881664"/>
            <a:ext cx="484632" cy="369332"/>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Minustecken 33">
            <a:extLst>
              <a:ext uri="{FF2B5EF4-FFF2-40B4-BE49-F238E27FC236}">
                <a16:creationId xmlns:a16="http://schemas.microsoft.com/office/drawing/2014/main" id="{5C3DE67D-EB96-7EE2-E0E7-9E87442F694A}"/>
              </a:ext>
            </a:extLst>
          </p:cNvPr>
          <p:cNvSpPr/>
          <p:nvPr/>
        </p:nvSpPr>
        <p:spPr>
          <a:xfrm>
            <a:off x="8960038" y="1386106"/>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Minustecken 37">
            <a:extLst>
              <a:ext uri="{FF2B5EF4-FFF2-40B4-BE49-F238E27FC236}">
                <a16:creationId xmlns:a16="http://schemas.microsoft.com/office/drawing/2014/main" id="{208B120D-76B7-3ABA-9D6F-BB49FEC317AB}"/>
              </a:ext>
            </a:extLst>
          </p:cNvPr>
          <p:cNvSpPr/>
          <p:nvPr/>
        </p:nvSpPr>
        <p:spPr>
          <a:xfrm>
            <a:off x="10577128" y="1383481"/>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Pil: uppåt 38">
            <a:extLst>
              <a:ext uri="{FF2B5EF4-FFF2-40B4-BE49-F238E27FC236}">
                <a16:creationId xmlns:a16="http://schemas.microsoft.com/office/drawing/2014/main" id="{8CC84F25-ABFB-1D37-9190-F9DB640DEFE2}"/>
              </a:ext>
            </a:extLst>
          </p:cNvPr>
          <p:cNvSpPr/>
          <p:nvPr/>
        </p:nvSpPr>
        <p:spPr>
          <a:xfrm>
            <a:off x="7296914" y="1998971"/>
            <a:ext cx="484632" cy="369332"/>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Minustecken 39">
            <a:extLst>
              <a:ext uri="{FF2B5EF4-FFF2-40B4-BE49-F238E27FC236}">
                <a16:creationId xmlns:a16="http://schemas.microsoft.com/office/drawing/2014/main" id="{DB100332-7B74-747B-E163-7A4778870164}"/>
              </a:ext>
            </a:extLst>
          </p:cNvPr>
          <p:cNvSpPr/>
          <p:nvPr/>
        </p:nvSpPr>
        <p:spPr>
          <a:xfrm>
            <a:off x="8960038" y="1926462"/>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Minustecken 40">
            <a:extLst>
              <a:ext uri="{FF2B5EF4-FFF2-40B4-BE49-F238E27FC236}">
                <a16:creationId xmlns:a16="http://schemas.microsoft.com/office/drawing/2014/main" id="{5358EC7E-D711-C319-0EA4-2C9628874112}"/>
              </a:ext>
            </a:extLst>
          </p:cNvPr>
          <p:cNvSpPr/>
          <p:nvPr/>
        </p:nvSpPr>
        <p:spPr>
          <a:xfrm>
            <a:off x="7305500" y="2519680"/>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Minustecken 41">
            <a:extLst>
              <a:ext uri="{FF2B5EF4-FFF2-40B4-BE49-F238E27FC236}">
                <a16:creationId xmlns:a16="http://schemas.microsoft.com/office/drawing/2014/main" id="{FDDAF92E-74A4-ECA0-EB8C-E78225484BA0}"/>
              </a:ext>
            </a:extLst>
          </p:cNvPr>
          <p:cNvSpPr/>
          <p:nvPr/>
        </p:nvSpPr>
        <p:spPr>
          <a:xfrm>
            <a:off x="8960038" y="2523213"/>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Minustecken 42">
            <a:extLst>
              <a:ext uri="{FF2B5EF4-FFF2-40B4-BE49-F238E27FC236}">
                <a16:creationId xmlns:a16="http://schemas.microsoft.com/office/drawing/2014/main" id="{18B4D6FE-2D9D-13B6-4AFD-90522769A4AB}"/>
              </a:ext>
            </a:extLst>
          </p:cNvPr>
          <p:cNvSpPr/>
          <p:nvPr/>
        </p:nvSpPr>
        <p:spPr>
          <a:xfrm>
            <a:off x="10577128" y="2519680"/>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Minustecken 43">
            <a:extLst>
              <a:ext uri="{FF2B5EF4-FFF2-40B4-BE49-F238E27FC236}">
                <a16:creationId xmlns:a16="http://schemas.microsoft.com/office/drawing/2014/main" id="{550F1823-283F-9CEE-F188-4CA463DF9B9C}"/>
              </a:ext>
            </a:extLst>
          </p:cNvPr>
          <p:cNvSpPr/>
          <p:nvPr/>
        </p:nvSpPr>
        <p:spPr>
          <a:xfrm>
            <a:off x="8960038" y="3044724"/>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Minustecken 44">
            <a:extLst>
              <a:ext uri="{FF2B5EF4-FFF2-40B4-BE49-F238E27FC236}">
                <a16:creationId xmlns:a16="http://schemas.microsoft.com/office/drawing/2014/main" id="{64690048-78E4-548A-0982-33A0531EE781}"/>
              </a:ext>
            </a:extLst>
          </p:cNvPr>
          <p:cNvSpPr/>
          <p:nvPr/>
        </p:nvSpPr>
        <p:spPr>
          <a:xfrm>
            <a:off x="7296914" y="3043770"/>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Minustecken 45">
            <a:extLst>
              <a:ext uri="{FF2B5EF4-FFF2-40B4-BE49-F238E27FC236}">
                <a16:creationId xmlns:a16="http://schemas.microsoft.com/office/drawing/2014/main" id="{424C5035-4B35-BD82-829C-1C4E14CB2F3C}"/>
              </a:ext>
            </a:extLst>
          </p:cNvPr>
          <p:cNvSpPr/>
          <p:nvPr/>
        </p:nvSpPr>
        <p:spPr>
          <a:xfrm>
            <a:off x="8960038" y="5118951"/>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Minustecken 46">
            <a:extLst>
              <a:ext uri="{FF2B5EF4-FFF2-40B4-BE49-F238E27FC236}">
                <a16:creationId xmlns:a16="http://schemas.microsoft.com/office/drawing/2014/main" id="{AF768754-3397-5E13-C7B9-6C4C5A5A0946}"/>
              </a:ext>
            </a:extLst>
          </p:cNvPr>
          <p:cNvSpPr/>
          <p:nvPr/>
        </p:nvSpPr>
        <p:spPr>
          <a:xfrm>
            <a:off x="10577128" y="5118951"/>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Pil: uppåt 47">
            <a:extLst>
              <a:ext uri="{FF2B5EF4-FFF2-40B4-BE49-F238E27FC236}">
                <a16:creationId xmlns:a16="http://schemas.microsoft.com/office/drawing/2014/main" id="{2A4F0BE8-C27F-9F40-F042-AD4BAABA0B8B}"/>
              </a:ext>
            </a:extLst>
          </p:cNvPr>
          <p:cNvSpPr/>
          <p:nvPr/>
        </p:nvSpPr>
        <p:spPr>
          <a:xfrm rot="10800000">
            <a:off x="10577128" y="4146620"/>
            <a:ext cx="484632" cy="369332"/>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Pil: uppåt 48">
            <a:extLst>
              <a:ext uri="{FF2B5EF4-FFF2-40B4-BE49-F238E27FC236}">
                <a16:creationId xmlns:a16="http://schemas.microsoft.com/office/drawing/2014/main" id="{CC993C33-F270-5C82-55F7-4BA2BAA6F679}"/>
              </a:ext>
            </a:extLst>
          </p:cNvPr>
          <p:cNvSpPr/>
          <p:nvPr/>
        </p:nvSpPr>
        <p:spPr>
          <a:xfrm rot="10800000">
            <a:off x="8960038" y="4146263"/>
            <a:ext cx="484632" cy="369332"/>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Minustecken 8">
            <a:extLst>
              <a:ext uri="{FF2B5EF4-FFF2-40B4-BE49-F238E27FC236}">
                <a16:creationId xmlns:a16="http://schemas.microsoft.com/office/drawing/2014/main" id="{3D6C778F-0BC2-4DD8-8039-AB91852B65C2}"/>
              </a:ext>
            </a:extLst>
          </p:cNvPr>
          <p:cNvSpPr/>
          <p:nvPr/>
        </p:nvSpPr>
        <p:spPr>
          <a:xfrm>
            <a:off x="8941314" y="809155"/>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F61E9065-C1D3-4586-7E35-56597EF3F6B4}"/>
              </a:ext>
            </a:extLst>
          </p:cNvPr>
          <p:cNvSpPr txBox="1"/>
          <p:nvPr/>
        </p:nvSpPr>
        <p:spPr>
          <a:xfrm>
            <a:off x="8854661" y="5723838"/>
            <a:ext cx="657937" cy="369332"/>
          </a:xfrm>
          <a:prstGeom prst="rect">
            <a:avLst/>
          </a:prstGeom>
          <a:noFill/>
        </p:spPr>
        <p:txBody>
          <a:bodyPr wrap="none" rtlCol="0">
            <a:spAutoFit/>
          </a:bodyPr>
          <a:lstStyle/>
          <a:p>
            <a:r>
              <a:rPr lang="sv-SE" b="1" dirty="0">
                <a:solidFill>
                  <a:schemeClr val="accent6">
                    <a:lumMod val="75000"/>
                  </a:schemeClr>
                </a:solidFill>
              </a:rPr>
              <a:t>Grön</a:t>
            </a:r>
            <a:endParaRPr lang="sv-SE" b="1" dirty="0">
              <a:solidFill>
                <a:schemeClr val="accent2">
                  <a:lumMod val="75000"/>
                </a:schemeClr>
              </a:solidFill>
            </a:endParaRPr>
          </a:p>
        </p:txBody>
      </p:sp>
      <p:sp>
        <p:nvSpPr>
          <p:cNvPr id="11" name="textruta 10">
            <a:extLst>
              <a:ext uri="{FF2B5EF4-FFF2-40B4-BE49-F238E27FC236}">
                <a16:creationId xmlns:a16="http://schemas.microsoft.com/office/drawing/2014/main" id="{99D6BE6D-8238-63D8-0A02-AE501AF90528}"/>
              </a:ext>
            </a:extLst>
          </p:cNvPr>
          <p:cNvSpPr txBox="1"/>
          <p:nvPr/>
        </p:nvSpPr>
        <p:spPr>
          <a:xfrm>
            <a:off x="7222502" y="6243465"/>
            <a:ext cx="657937" cy="369332"/>
          </a:xfrm>
          <a:prstGeom prst="rect">
            <a:avLst/>
          </a:prstGeom>
          <a:noFill/>
        </p:spPr>
        <p:txBody>
          <a:bodyPr wrap="none" rtlCol="0">
            <a:spAutoFit/>
          </a:bodyPr>
          <a:lstStyle/>
          <a:p>
            <a:r>
              <a:rPr lang="sv-SE" b="1" dirty="0">
                <a:solidFill>
                  <a:schemeClr val="accent6">
                    <a:lumMod val="75000"/>
                  </a:schemeClr>
                </a:solidFill>
              </a:rPr>
              <a:t>Grön</a:t>
            </a:r>
          </a:p>
        </p:txBody>
      </p:sp>
      <p:sp>
        <p:nvSpPr>
          <p:cNvPr id="12" name="textruta 11">
            <a:extLst>
              <a:ext uri="{FF2B5EF4-FFF2-40B4-BE49-F238E27FC236}">
                <a16:creationId xmlns:a16="http://schemas.microsoft.com/office/drawing/2014/main" id="{B457269A-54EA-94A5-21DA-2525884E89EC}"/>
              </a:ext>
            </a:extLst>
          </p:cNvPr>
          <p:cNvSpPr txBox="1"/>
          <p:nvPr/>
        </p:nvSpPr>
        <p:spPr>
          <a:xfrm>
            <a:off x="7109811" y="5713360"/>
            <a:ext cx="876009" cy="369332"/>
          </a:xfrm>
          <a:prstGeom prst="rect">
            <a:avLst/>
          </a:prstGeom>
          <a:noFill/>
        </p:spPr>
        <p:txBody>
          <a:bodyPr wrap="none" rtlCol="0">
            <a:spAutoFit/>
          </a:bodyPr>
          <a:lstStyle/>
          <a:p>
            <a:r>
              <a:rPr lang="sv-SE" b="1" dirty="0">
                <a:solidFill>
                  <a:schemeClr val="accent2">
                    <a:lumMod val="75000"/>
                  </a:schemeClr>
                </a:solidFill>
              </a:rPr>
              <a:t>Orange</a:t>
            </a:r>
          </a:p>
        </p:txBody>
      </p:sp>
      <p:sp>
        <p:nvSpPr>
          <p:cNvPr id="15" name="textruta 14">
            <a:extLst>
              <a:ext uri="{FF2B5EF4-FFF2-40B4-BE49-F238E27FC236}">
                <a16:creationId xmlns:a16="http://schemas.microsoft.com/office/drawing/2014/main" id="{D1ECEABD-D855-75BA-549D-AFD094578953}"/>
              </a:ext>
            </a:extLst>
          </p:cNvPr>
          <p:cNvSpPr txBox="1"/>
          <p:nvPr/>
        </p:nvSpPr>
        <p:spPr>
          <a:xfrm>
            <a:off x="8929392" y="6216349"/>
            <a:ext cx="508473" cy="369332"/>
          </a:xfrm>
          <a:prstGeom prst="rect">
            <a:avLst/>
          </a:prstGeom>
          <a:noFill/>
        </p:spPr>
        <p:txBody>
          <a:bodyPr wrap="none" rtlCol="0">
            <a:spAutoFit/>
          </a:bodyPr>
          <a:lstStyle/>
          <a:p>
            <a:r>
              <a:rPr lang="sv-SE" b="1" dirty="0">
                <a:solidFill>
                  <a:srgbClr val="7030A0"/>
                </a:solidFill>
              </a:rPr>
              <a:t>Lila</a:t>
            </a:r>
          </a:p>
        </p:txBody>
      </p:sp>
      <p:sp>
        <p:nvSpPr>
          <p:cNvPr id="18" name="textruta 17">
            <a:extLst>
              <a:ext uri="{FF2B5EF4-FFF2-40B4-BE49-F238E27FC236}">
                <a16:creationId xmlns:a16="http://schemas.microsoft.com/office/drawing/2014/main" id="{D8DC494D-EC61-D955-E95D-7849649B8B97}"/>
              </a:ext>
            </a:extLst>
          </p:cNvPr>
          <p:cNvSpPr txBox="1"/>
          <p:nvPr/>
        </p:nvSpPr>
        <p:spPr>
          <a:xfrm>
            <a:off x="10490475" y="5723838"/>
            <a:ext cx="657937" cy="369332"/>
          </a:xfrm>
          <a:prstGeom prst="rect">
            <a:avLst/>
          </a:prstGeom>
          <a:noFill/>
        </p:spPr>
        <p:txBody>
          <a:bodyPr wrap="none" rtlCol="0">
            <a:spAutoFit/>
          </a:bodyPr>
          <a:lstStyle/>
          <a:p>
            <a:r>
              <a:rPr lang="sv-SE" b="1" dirty="0">
                <a:solidFill>
                  <a:schemeClr val="accent6">
                    <a:lumMod val="75000"/>
                  </a:schemeClr>
                </a:solidFill>
              </a:rPr>
              <a:t>Grön</a:t>
            </a:r>
            <a:endParaRPr lang="sv-SE" b="1" dirty="0">
              <a:solidFill>
                <a:schemeClr val="accent2">
                  <a:lumMod val="75000"/>
                </a:schemeClr>
              </a:solidFill>
            </a:endParaRPr>
          </a:p>
        </p:txBody>
      </p:sp>
      <p:sp>
        <p:nvSpPr>
          <p:cNvPr id="23" name="textruta 22">
            <a:extLst>
              <a:ext uri="{FF2B5EF4-FFF2-40B4-BE49-F238E27FC236}">
                <a16:creationId xmlns:a16="http://schemas.microsoft.com/office/drawing/2014/main" id="{E0428630-6D44-0D7C-A90E-943775F4EC10}"/>
              </a:ext>
            </a:extLst>
          </p:cNvPr>
          <p:cNvSpPr txBox="1"/>
          <p:nvPr/>
        </p:nvSpPr>
        <p:spPr>
          <a:xfrm>
            <a:off x="10566774" y="6216989"/>
            <a:ext cx="508473" cy="369332"/>
          </a:xfrm>
          <a:prstGeom prst="rect">
            <a:avLst/>
          </a:prstGeom>
          <a:noFill/>
        </p:spPr>
        <p:txBody>
          <a:bodyPr wrap="none" rtlCol="0">
            <a:spAutoFit/>
          </a:bodyPr>
          <a:lstStyle/>
          <a:p>
            <a:r>
              <a:rPr lang="sv-SE" b="1" dirty="0">
                <a:solidFill>
                  <a:srgbClr val="7030A0"/>
                </a:solidFill>
              </a:rPr>
              <a:t>Lila</a:t>
            </a:r>
          </a:p>
        </p:txBody>
      </p:sp>
    </p:spTree>
    <p:extLst>
      <p:ext uri="{BB962C8B-B14F-4D97-AF65-F5344CB8AC3E}">
        <p14:creationId xmlns:p14="http://schemas.microsoft.com/office/powerpoint/2010/main" val="3150859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47000"/>
                    </a14:imgEffect>
                    <a14:imgEffect>
                      <a14:brightnessContrast bright="40000" contrast="30000"/>
                    </a14:imgEffect>
                  </a14:imgLayer>
                </a14:imgProps>
              </a:ext>
              <a:ext uri="{28A0092B-C50C-407E-A947-70E740481C1C}">
                <a14:useLocalDpi xmlns:a14="http://schemas.microsoft.com/office/drawing/2010/main" val="0"/>
              </a:ext>
            </a:extLst>
          </a:blip>
          <a:srcRect l="26000" t="4832" r="25333" b="6333"/>
          <a:stretch/>
        </p:blipFill>
        <p:spPr bwMode="auto">
          <a:xfrm>
            <a:off x="328531" y="474237"/>
            <a:ext cx="2774072" cy="5063633"/>
          </a:xfrm>
          <a:prstGeom prst="rect">
            <a:avLst/>
          </a:prstGeom>
          <a:solidFill>
            <a:schemeClr val="accent1"/>
          </a:solidFill>
          <a:ln>
            <a:noFill/>
          </a:ln>
        </p:spPr>
      </p:pic>
      <p:sp>
        <p:nvSpPr>
          <p:cNvPr id="6" name="textruta 9"/>
          <p:cNvSpPr txBox="1"/>
          <p:nvPr/>
        </p:nvSpPr>
        <p:spPr>
          <a:xfrm>
            <a:off x="4144161" y="966493"/>
            <a:ext cx="2487163" cy="486864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sv-SE" sz="1730" dirty="0">
                <a:solidFill>
                  <a:srgbClr val="000000"/>
                </a:solidFill>
              </a:rPr>
              <a:t>INKOMST</a:t>
            </a:r>
          </a:p>
          <a:p>
            <a:pPr algn="r"/>
            <a:endParaRPr lang="sv-SE" sz="1730" dirty="0">
              <a:solidFill>
                <a:srgbClr val="000000"/>
              </a:solidFill>
            </a:endParaRPr>
          </a:p>
          <a:p>
            <a:pPr algn="r"/>
            <a:r>
              <a:rPr lang="sv-SE" sz="1730" dirty="0">
                <a:solidFill>
                  <a:srgbClr val="000000"/>
                </a:solidFill>
              </a:rPr>
              <a:t>FÖRVÄRVSARBETE</a:t>
            </a:r>
          </a:p>
          <a:p>
            <a:pPr algn="r"/>
            <a:endParaRPr lang="sv-SE" sz="1730" dirty="0">
              <a:solidFill>
                <a:srgbClr val="000000"/>
              </a:solidFill>
            </a:endParaRPr>
          </a:p>
          <a:p>
            <a:pPr algn="r"/>
            <a:r>
              <a:rPr lang="sv-SE" sz="1730" dirty="0">
                <a:solidFill>
                  <a:srgbClr val="000000"/>
                </a:solidFill>
              </a:rPr>
              <a:t>UTBILDNINGSNIVÅ</a:t>
            </a:r>
          </a:p>
          <a:p>
            <a:pPr algn="r"/>
            <a:endParaRPr lang="sv-SE" sz="1730" dirty="0">
              <a:solidFill>
                <a:srgbClr val="000000"/>
              </a:solidFill>
            </a:endParaRPr>
          </a:p>
          <a:p>
            <a:pPr algn="r"/>
            <a:r>
              <a:rPr lang="sv-SE" sz="1730" dirty="0">
                <a:solidFill>
                  <a:srgbClr val="000000"/>
                </a:solidFill>
              </a:rPr>
              <a:t>UNGA</a:t>
            </a:r>
          </a:p>
          <a:p>
            <a:pPr algn="r"/>
            <a:endParaRPr lang="sv-SE" sz="1730" dirty="0">
              <a:solidFill>
                <a:srgbClr val="000000"/>
              </a:solidFill>
            </a:endParaRPr>
          </a:p>
          <a:p>
            <a:pPr algn="r"/>
            <a:r>
              <a:rPr lang="sv-SE" sz="1730" dirty="0">
                <a:solidFill>
                  <a:srgbClr val="000000"/>
                </a:solidFill>
              </a:rPr>
              <a:t>ÄLDRE</a:t>
            </a:r>
          </a:p>
          <a:p>
            <a:pPr algn="r"/>
            <a:endParaRPr lang="sv-SE" sz="1730" dirty="0">
              <a:solidFill>
                <a:srgbClr val="000000"/>
              </a:solidFill>
            </a:endParaRPr>
          </a:p>
          <a:p>
            <a:pPr algn="r"/>
            <a:r>
              <a:rPr lang="sv-SE" sz="1730" dirty="0">
                <a:solidFill>
                  <a:srgbClr val="000000"/>
                </a:solidFill>
              </a:rPr>
              <a:t>FÖDDA UTANFÖR EU/EFTA</a:t>
            </a:r>
          </a:p>
          <a:p>
            <a:pPr algn="r"/>
            <a:endParaRPr lang="sv-SE" sz="1730" dirty="0">
              <a:solidFill>
                <a:srgbClr val="000000"/>
              </a:solidFill>
            </a:endParaRPr>
          </a:p>
          <a:p>
            <a:pPr algn="r"/>
            <a:r>
              <a:rPr lang="sv-SE" sz="1730" dirty="0">
                <a:solidFill>
                  <a:srgbClr val="000000"/>
                </a:solidFill>
              </a:rPr>
              <a:t>ARBETSLÖSHET</a:t>
            </a:r>
          </a:p>
          <a:p>
            <a:pPr algn="r"/>
            <a:endParaRPr lang="sv-SE" sz="1730" dirty="0">
              <a:solidFill>
                <a:srgbClr val="000000"/>
              </a:solidFill>
            </a:endParaRPr>
          </a:p>
          <a:p>
            <a:pPr algn="r"/>
            <a:r>
              <a:rPr lang="sv-SE" sz="1730" dirty="0">
                <a:solidFill>
                  <a:srgbClr val="000000"/>
                </a:solidFill>
              </a:rPr>
              <a:t>OHÄLSA</a:t>
            </a:r>
          </a:p>
          <a:p>
            <a:pPr algn="r"/>
            <a:endParaRPr lang="sv-SE" sz="1730" dirty="0">
              <a:solidFill>
                <a:srgbClr val="000000"/>
              </a:solidFill>
            </a:endParaRPr>
          </a:p>
          <a:p>
            <a:pPr algn="r"/>
            <a:r>
              <a:rPr lang="sv-SE" sz="1730" dirty="0">
                <a:solidFill>
                  <a:srgbClr val="000000"/>
                </a:solidFill>
              </a:rPr>
              <a:t>EKONOMISKT BISTÅND</a:t>
            </a:r>
          </a:p>
          <a:p>
            <a:pPr algn="r"/>
            <a:endParaRPr lang="sv-SE" sz="1730" dirty="0">
              <a:solidFill>
                <a:srgbClr val="000000"/>
              </a:solidFill>
            </a:endParaRPr>
          </a:p>
          <a:p>
            <a:pPr algn="r"/>
            <a:r>
              <a:rPr lang="sv-SE" sz="1730" dirty="0">
                <a:solidFill>
                  <a:srgbClr val="000000"/>
                </a:solidFill>
              </a:rPr>
              <a:t>2019</a:t>
            </a:r>
          </a:p>
          <a:p>
            <a:pPr algn="r"/>
            <a:endParaRPr lang="sv-SE" sz="1730" dirty="0">
              <a:solidFill>
                <a:srgbClr val="000000"/>
              </a:solidFill>
            </a:endParaRPr>
          </a:p>
          <a:p>
            <a:pPr algn="r"/>
            <a:r>
              <a:rPr lang="sv-SE" sz="1730" dirty="0">
                <a:solidFill>
                  <a:srgbClr val="000000"/>
                </a:solidFill>
              </a:rPr>
              <a:t>2022</a:t>
            </a: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br>
              <a:rPr lang="sv-SE" sz="1730" dirty="0">
                <a:solidFill>
                  <a:srgbClr val="000000"/>
                </a:solidFill>
              </a:rPr>
            </a:br>
            <a:br>
              <a:rPr lang="sv-SE" sz="1730" dirty="0">
                <a:solidFill>
                  <a:srgbClr val="000000"/>
                </a:solidFill>
              </a:rPr>
            </a:b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a:p>
            <a:pPr algn="r"/>
            <a:endParaRPr lang="sv-SE" sz="1730" dirty="0">
              <a:solidFill>
                <a:srgbClr val="000000"/>
              </a:solidFill>
            </a:endParaRPr>
          </a:p>
        </p:txBody>
      </p:sp>
      <p:pic>
        <p:nvPicPr>
          <p:cNvPr id="5" name="Picture 3" descr="G:\Mallar\ORIGINAL-LOGGA\S-sidan\Logotyp 2 RGB.png">
            <a:extLst>
              <a:ext uri="{FF2B5EF4-FFF2-40B4-BE49-F238E27FC236}">
                <a16:creationId xmlns:a16="http://schemas.microsoft.com/office/drawing/2014/main" id="{BE146204-E131-4EE6-9F58-4FC72027395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9662"/>
          <a:stretch/>
        </p:blipFill>
        <p:spPr bwMode="auto">
          <a:xfrm>
            <a:off x="11832242" y="6426182"/>
            <a:ext cx="242497" cy="353404"/>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340209BB-9D4F-4952-0AFA-AB6999D6DFBF}"/>
              </a:ext>
            </a:extLst>
          </p:cNvPr>
          <p:cNvSpPr txBox="1"/>
          <p:nvPr/>
        </p:nvSpPr>
        <p:spPr>
          <a:xfrm>
            <a:off x="8818274" y="363495"/>
            <a:ext cx="768159" cy="369332"/>
          </a:xfrm>
          <a:prstGeom prst="rect">
            <a:avLst/>
          </a:prstGeom>
          <a:noFill/>
        </p:spPr>
        <p:txBody>
          <a:bodyPr wrap="none" rtlCol="0">
            <a:spAutoFit/>
          </a:bodyPr>
          <a:lstStyle/>
          <a:p>
            <a:r>
              <a:rPr lang="sv-SE" dirty="0"/>
              <a:t>Råneå</a:t>
            </a:r>
          </a:p>
        </p:txBody>
      </p:sp>
      <p:sp>
        <p:nvSpPr>
          <p:cNvPr id="20" name="Minustecken 19">
            <a:extLst>
              <a:ext uri="{FF2B5EF4-FFF2-40B4-BE49-F238E27FC236}">
                <a16:creationId xmlns:a16="http://schemas.microsoft.com/office/drawing/2014/main" id="{7657F37B-DD21-CDE4-3C90-9A792473B038}"/>
              </a:ext>
            </a:extLst>
          </p:cNvPr>
          <p:cNvSpPr/>
          <p:nvPr/>
        </p:nvSpPr>
        <p:spPr>
          <a:xfrm>
            <a:off x="8960038" y="3556101"/>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053C8942-CCE2-9E1F-6069-F866BBEFD4EC}"/>
              </a:ext>
            </a:extLst>
          </p:cNvPr>
          <p:cNvSpPr txBox="1"/>
          <p:nvPr/>
        </p:nvSpPr>
        <p:spPr>
          <a:xfrm>
            <a:off x="7124942" y="368106"/>
            <a:ext cx="830099" cy="369332"/>
          </a:xfrm>
          <a:prstGeom prst="rect">
            <a:avLst/>
          </a:prstGeom>
          <a:noFill/>
        </p:spPr>
        <p:txBody>
          <a:bodyPr wrap="none" rtlCol="0">
            <a:spAutoFit/>
          </a:bodyPr>
          <a:lstStyle/>
          <a:p>
            <a:r>
              <a:rPr lang="sv-SE" dirty="0" err="1"/>
              <a:t>Porsön</a:t>
            </a:r>
            <a:endParaRPr lang="sv-SE" dirty="0"/>
          </a:p>
        </p:txBody>
      </p:sp>
      <p:sp>
        <p:nvSpPr>
          <p:cNvPr id="23" name="Pil: uppåt 22">
            <a:extLst>
              <a:ext uri="{FF2B5EF4-FFF2-40B4-BE49-F238E27FC236}">
                <a16:creationId xmlns:a16="http://schemas.microsoft.com/office/drawing/2014/main" id="{4CFBBE20-9ADF-778F-1864-91DFE3F15D09}"/>
              </a:ext>
            </a:extLst>
          </p:cNvPr>
          <p:cNvSpPr/>
          <p:nvPr/>
        </p:nvSpPr>
        <p:spPr>
          <a:xfrm rot="10800000">
            <a:off x="7300722" y="2594417"/>
            <a:ext cx="484632" cy="369332"/>
          </a:xfrm>
          <a:prstGeom prst="up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Minustecken 32">
            <a:extLst>
              <a:ext uri="{FF2B5EF4-FFF2-40B4-BE49-F238E27FC236}">
                <a16:creationId xmlns:a16="http://schemas.microsoft.com/office/drawing/2014/main" id="{461FC087-C5F9-71F3-7136-20E04C333799}"/>
              </a:ext>
            </a:extLst>
          </p:cNvPr>
          <p:cNvSpPr/>
          <p:nvPr/>
        </p:nvSpPr>
        <p:spPr>
          <a:xfrm>
            <a:off x="7300722" y="4073754"/>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Minustecken 34">
            <a:extLst>
              <a:ext uri="{FF2B5EF4-FFF2-40B4-BE49-F238E27FC236}">
                <a16:creationId xmlns:a16="http://schemas.microsoft.com/office/drawing/2014/main" id="{95962CD7-47EA-7CC9-3D9B-2CCE022B4060}"/>
              </a:ext>
            </a:extLst>
          </p:cNvPr>
          <p:cNvSpPr/>
          <p:nvPr/>
        </p:nvSpPr>
        <p:spPr>
          <a:xfrm>
            <a:off x="7297677" y="5118951"/>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Pil: uppåt 36">
            <a:extLst>
              <a:ext uri="{FF2B5EF4-FFF2-40B4-BE49-F238E27FC236}">
                <a16:creationId xmlns:a16="http://schemas.microsoft.com/office/drawing/2014/main" id="{20F364A8-70FA-911D-7C9C-C37BD6F3A7EB}"/>
              </a:ext>
            </a:extLst>
          </p:cNvPr>
          <p:cNvSpPr/>
          <p:nvPr/>
        </p:nvSpPr>
        <p:spPr>
          <a:xfrm>
            <a:off x="8962018" y="4668861"/>
            <a:ext cx="484632" cy="369332"/>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Minustecken 24">
            <a:extLst>
              <a:ext uri="{FF2B5EF4-FFF2-40B4-BE49-F238E27FC236}">
                <a16:creationId xmlns:a16="http://schemas.microsoft.com/office/drawing/2014/main" id="{C4E217D2-0692-ECC9-B058-4A88AEB970FA}"/>
              </a:ext>
            </a:extLst>
          </p:cNvPr>
          <p:cNvSpPr/>
          <p:nvPr/>
        </p:nvSpPr>
        <p:spPr>
          <a:xfrm>
            <a:off x="8960038" y="811303"/>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Minustecken 30">
            <a:extLst>
              <a:ext uri="{FF2B5EF4-FFF2-40B4-BE49-F238E27FC236}">
                <a16:creationId xmlns:a16="http://schemas.microsoft.com/office/drawing/2014/main" id="{A2816CF2-DE28-AB18-D5B5-715BC24ECF0F}"/>
              </a:ext>
            </a:extLst>
          </p:cNvPr>
          <p:cNvSpPr/>
          <p:nvPr/>
        </p:nvSpPr>
        <p:spPr>
          <a:xfrm>
            <a:off x="7297675" y="811303"/>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Minustecken 37">
            <a:extLst>
              <a:ext uri="{FF2B5EF4-FFF2-40B4-BE49-F238E27FC236}">
                <a16:creationId xmlns:a16="http://schemas.microsoft.com/office/drawing/2014/main" id="{F2D09A80-76ED-982C-889E-9433C857A3EA}"/>
              </a:ext>
            </a:extLst>
          </p:cNvPr>
          <p:cNvSpPr/>
          <p:nvPr/>
        </p:nvSpPr>
        <p:spPr>
          <a:xfrm>
            <a:off x="8960038" y="1332641"/>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Pil: uppåt 38">
            <a:extLst>
              <a:ext uri="{FF2B5EF4-FFF2-40B4-BE49-F238E27FC236}">
                <a16:creationId xmlns:a16="http://schemas.microsoft.com/office/drawing/2014/main" id="{1354570E-ECC9-0D1E-156A-62013A36987B}"/>
              </a:ext>
            </a:extLst>
          </p:cNvPr>
          <p:cNvSpPr/>
          <p:nvPr/>
        </p:nvSpPr>
        <p:spPr>
          <a:xfrm rot="10800000">
            <a:off x="7297675" y="1447764"/>
            <a:ext cx="484632" cy="369332"/>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Pil: uppåt 39">
            <a:extLst>
              <a:ext uri="{FF2B5EF4-FFF2-40B4-BE49-F238E27FC236}">
                <a16:creationId xmlns:a16="http://schemas.microsoft.com/office/drawing/2014/main" id="{1932C8B7-D1C4-0A44-C3A8-F310CFE53197}"/>
              </a:ext>
            </a:extLst>
          </p:cNvPr>
          <p:cNvSpPr/>
          <p:nvPr/>
        </p:nvSpPr>
        <p:spPr>
          <a:xfrm rot="10800000">
            <a:off x="7297675" y="2016518"/>
            <a:ext cx="484632" cy="369332"/>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Pil: uppåt 40">
            <a:extLst>
              <a:ext uri="{FF2B5EF4-FFF2-40B4-BE49-F238E27FC236}">
                <a16:creationId xmlns:a16="http://schemas.microsoft.com/office/drawing/2014/main" id="{A73B4477-07E1-D077-8AA1-D22F6B525AE7}"/>
              </a:ext>
            </a:extLst>
          </p:cNvPr>
          <p:cNvSpPr/>
          <p:nvPr/>
        </p:nvSpPr>
        <p:spPr>
          <a:xfrm rot="10800000">
            <a:off x="8960037" y="2016186"/>
            <a:ext cx="484632" cy="369332"/>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Minustecken 41">
            <a:extLst>
              <a:ext uri="{FF2B5EF4-FFF2-40B4-BE49-F238E27FC236}">
                <a16:creationId xmlns:a16="http://schemas.microsoft.com/office/drawing/2014/main" id="{A525B9B6-BBB0-76CA-A361-AF040C03D375}"/>
              </a:ext>
            </a:extLst>
          </p:cNvPr>
          <p:cNvSpPr/>
          <p:nvPr/>
        </p:nvSpPr>
        <p:spPr>
          <a:xfrm>
            <a:off x="8960037" y="2521908"/>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Minustecken 42">
            <a:extLst>
              <a:ext uri="{FF2B5EF4-FFF2-40B4-BE49-F238E27FC236}">
                <a16:creationId xmlns:a16="http://schemas.microsoft.com/office/drawing/2014/main" id="{7B2E1838-4E2A-5F96-E707-90A5DB846FB5}"/>
              </a:ext>
            </a:extLst>
          </p:cNvPr>
          <p:cNvSpPr/>
          <p:nvPr/>
        </p:nvSpPr>
        <p:spPr>
          <a:xfrm>
            <a:off x="7286457" y="3044780"/>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Minustecken 43">
            <a:extLst>
              <a:ext uri="{FF2B5EF4-FFF2-40B4-BE49-F238E27FC236}">
                <a16:creationId xmlns:a16="http://schemas.microsoft.com/office/drawing/2014/main" id="{1EEFD7B4-5B72-BFF7-8F02-CBFB50BF8D41}"/>
              </a:ext>
            </a:extLst>
          </p:cNvPr>
          <p:cNvSpPr/>
          <p:nvPr/>
        </p:nvSpPr>
        <p:spPr>
          <a:xfrm>
            <a:off x="8945773" y="3034763"/>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Pil: uppåt 44">
            <a:extLst>
              <a:ext uri="{FF2B5EF4-FFF2-40B4-BE49-F238E27FC236}">
                <a16:creationId xmlns:a16="http://schemas.microsoft.com/office/drawing/2014/main" id="{10E764B7-55B9-0672-2EF1-7F10F656481D}"/>
              </a:ext>
            </a:extLst>
          </p:cNvPr>
          <p:cNvSpPr/>
          <p:nvPr/>
        </p:nvSpPr>
        <p:spPr>
          <a:xfrm>
            <a:off x="7286457" y="3622679"/>
            <a:ext cx="484632" cy="369332"/>
          </a:xfrm>
          <a:prstGeom prst="up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Minustecken 45">
            <a:extLst>
              <a:ext uri="{FF2B5EF4-FFF2-40B4-BE49-F238E27FC236}">
                <a16:creationId xmlns:a16="http://schemas.microsoft.com/office/drawing/2014/main" id="{C4D4E6DA-F9EB-FBBE-8FB7-6A7574D10E64}"/>
              </a:ext>
            </a:extLst>
          </p:cNvPr>
          <p:cNvSpPr/>
          <p:nvPr/>
        </p:nvSpPr>
        <p:spPr>
          <a:xfrm>
            <a:off x="7286457" y="4587666"/>
            <a:ext cx="484632" cy="514350"/>
          </a:xfrm>
          <a:prstGeom prst="mathMin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Pil: uppåt 47">
            <a:extLst>
              <a:ext uri="{FF2B5EF4-FFF2-40B4-BE49-F238E27FC236}">
                <a16:creationId xmlns:a16="http://schemas.microsoft.com/office/drawing/2014/main" id="{1E2417F5-CD46-8B6A-0CE1-984A2027DD19}"/>
              </a:ext>
            </a:extLst>
          </p:cNvPr>
          <p:cNvSpPr/>
          <p:nvPr/>
        </p:nvSpPr>
        <p:spPr>
          <a:xfrm rot="10800000">
            <a:off x="8945773" y="4147523"/>
            <a:ext cx="484632" cy="369332"/>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il: uppåt 2">
            <a:extLst>
              <a:ext uri="{FF2B5EF4-FFF2-40B4-BE49-F238E27FC236}">
                <a16:creationId xmlns:a16="http://schemas.microsoft.com/office/drawing/2014/main" id="{94C29C17-FC98-54F3-C7FE-9804A3E291EB}"/>
              </a:ext>
            </a:extLst>
          </p:cNvPr>
          <p:cNvSpPr/>
          <p:nvPr/>
        </p:nvSpPr>
        <p:spPr>
          <a:xfrm rot="10800000">
            <a:off x="8960037" y="5196008"/>
            <a:ext cx="484632" cy="369332"/>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561628A0-4A76-EC84-7938-5F126E82A30F}"/>
              </a:ext>
            </a:extLst>
          </p:cNvPr>
          <p:cNvSpPr txBox="1"/>
          <p:nvPr/>
        </p:nvSpPr>
        <p:spPr>
          <a:xfrm>
            <a:off x="7259206" y="5677365"/>
            <a:ext cx="511679" cy="369332"/>
          </a:xfrm>
          <a:prstGeom prst="rect">
            <a:avLst/>
          </a:prstGeom>
          <a:noFill/>
        </p:spPr>
        <p:txBody>
          <a:bodyPr wrap="none" rtlCol="0">
            <a:spAutoFit/>
          </a:bodyPr>
          <a:lstStyle/>
          <a:p>
            <a:r>
              <a:rPr lang="sv-SE" b="1" dirty="0">
                <a:solidFill>
                  <a:schemeClr val="accent4">
                    <a:lumMod val="60000"/>
                    <a:lumOff val="40000"/>
                  </a:schemeClr>
                </a:solidFill>
              </a:rPr>
              <a:t>Gul</a:t>
            </a:r>
          </a:p>
        </p:txBody>
      </p:sp>
      <p:sp>
        <p:nvSpPr>
          <p:cNvPr id="8" name="textruta 7">
            <a:extLst>
              <a:ext uri="{FF2B5EF4-FFF2-40B4-BE49-F238E27FC236}">
                <a16:creationId xmlns:a16="http://schemas.microsoft.com/office/drawing/2014/main" id="{DFCA7941-D8F1-0C3D-997C-AA934892F34A}"/>
              </a:ext>
            </a:extLst>
          </p:cNvPr>
          <p:cNvSpPr txBox="1"/>
          <p:nvPr/>
        </p:nvSpPr>
        <p:spPr>
          <a:xfrm>
            <a:off x="7286457" y="6226343"/>
            <a:ext cx="484428" cy="369332"/>
          </a:xfrm>
          <a:prstGeom prst="rect">
            <a:avLst/>
          </a:prstGeom>
          <a:noFill/>
        </p:spPr>
        <p:txBody>
          <a:bodyPr wrap="none" rtlCol="0">
            <a:spAutoFit/>
          </a:bodyPr>
          <a:lstStyle/>
          <a:p>
            <a:r>
              <a:rPr lang="sv-SE" b="1" dirty="0">
                <a:solidFill>
                  <a:srgbClr val="0070C0"/>
                </a:solidFill>
              </a:rPr>
              <a:t>Blå</a:t>
            </a:r>
          </a:p>
        </p:txBody>
      </p:sp>
      <p:sp>
        <p:nvSpPr>
          <p:cNvPr id="9" name="textruta 8">
            <a:extLst>
              <a:ext uri="{FF2B5EF4-FFF2-40B4-BE49-F238E27FC236}">
                <a16:creationId xmlns:a16="http://schemas.microsoft.com/office/drawing/2014/main" id="{4D643994-26FC-0302-2240-6F0A7E4BC7DC}"/>
              </a:ext>
            </a:extLst>
          </p:cNvPr>
          <p:cNvSpPr txBox="1"/>
          <p:nvPr/>
        </p:nvSpPr>
        <p:spPr>
          <a:xfrm>
            <a:off x="8945773" y="5702346"/>
            <a:ext cx="484428" cy="369332"/>
          </a:xfrm>
          <a:prstGeom prst="rect">
            <a:avLst/>
          </a:prstGeom>
          <a:noFill/>
        </p:spPr>
        <p:txBody>
          <a:bodyPr wrap="none" rtlCol="0">
            <a:spAutoFit/>
          </a:bodyPr>
          <a:lstStyle/>
          <a:p>
            <a:r>
              <a:rPr lang="sv-SE" b="1" dirty="0">
                <a:solidFill>
                  <a:srgbClr val="0070C0"/>
                </a:solidFill>
              </a:rPr>
              <a:t>Blå</a:t>
            </a:r>
            <a:endParaRPr lang="sv-SE" b="1" dirty="0">
              <a:solidFill>
                <a:schemeClr val="accent4">
                  <a:lumMod val="60000"/>
                  <a:lumOff val="40000"/>
                </a:schemeClr>
              </a:solidFill>
            </a:endParaRPr>
          </a:p>
        </p:txBody>
      </p:sp>
      <p:sp>
        <p:nvSpPr>
          <p:cNvPr id="10" name="textruta 9">
            <a:extLst>
              <a:ext uri="{FF2B5EF4-FFF2-40B4-BE49-F238E27FC236}">
                <a16:creationId xmlns:a16="http://schemas.microsoft.com/office/drawing/2014/main" id="{5CC61CEF-D030-0183-1D7D-3DA393825D45}"/>
              </a:ext>
            </a:extLst>
          </p:cNvPr>
          <p:cNvSpPr txBox="1"/>
          <p:nvPr/>
        </p:nvSpPr>
        <p:spPr>
          <a:xfrm>
            <a:off x="8764348" y="6224486"/>
            <a:ext cx="876009" cy="369332"/>
          </a:xfrm>
          <a:prstGeom prst="rect">
            <a:avLst/>
          </a:prstGeom>
          <a:noFill/>
        </p:spPr>
        <p:txBody>
          <a:bodyPr wrap="none" rtlCol="0">
            <a:spAutoFit/>
          </a:bodyPr>
          <a:lstStyle/>
          <a:p>
            <a:r>
              <a:rPr lang="sv-SE" b="1" dirty="0">
                <a:solidFill>
                  <a:schemeClr val="accent2">
                    <a:lumMod val="75000"/>
                  </a:schemeClr>
                </a:solidFill>
              </a:rPr>
              <a:t>Orange</a:t>
            </a:r>
          </a:p>
        </p:txBody>
      </p:sp>
    </p:spTree>
    <p:extLst>
      <p:ext uri="{BB962C8B-B14F-4D97-AF65-F5344CB8AC3E}">
        <p14:creationId xmlns:p14="http://schemas.microsoft.com/office/powerpoint/2010/main" val="667516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0" y="1974545"/>
            <a:ext cx="12192000" cy="830997"/>
          </a:xfrm>
          <a:prstGeom prst="rect">
            <a:avLst/>
          </a:prstGeom>
          <a:noFill/>
        </p:spPr>
        <p:txBody>
          <a:bodyPr wrap="square" rtlCol="0">
            <a:spAutoFit/>
          </a:bodyPr>
          <a:lstStyle/>
          <a:p>
            <a:pPr algn="ctr"/>
            <a:r>
              <a:rPr lang="sv-SE" sz="4800" dirty="0">
                <a:latin typeface="HelveticaNeueLT W1G 55 Roman" panose="020B0604020202020204" pitchFamily="34" charset="0"/>
              </a:rPr>
              <a:t>Ökar eller minskar klyftor?</a:t>
            </a:r>
            <a:endParaRPr lang="sv-SE" dirty="0">
              <a:latin typeface="HelveticaNeueLT W1G 55 Roman" panose="020B0604020202020204" pitchFamily="34" charset="0"/>
            </a:endParaRPr>
          </a:p>
        </p:txBody>
      </p:sp>
    </p:spTree>
    <p:extLst>
      <p:ext uri="{BB962C8B-B14F-4D97-AF65-F5344CB8AC3E}">
        <p14:creationId xmlns:p14="http://schemas.microsoft.com/office/powerpoint/2010/main" val="3198350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700" b="1" dirty="0">
                <a:solidFill>
                  <a:schemeClr val="tx1">
                    <a:lumMod val="85000"/>
                    <a:lumOff val="15000"/>
                  </a:schemeClr>
                </a:solidFill>
                <a:latin typeface="HelveticaNeueLT W1G 55 Roman" panose="020B0604020202020204" pitchFamily="34" charset="0"/>
              </a:rPr>
              <a:t>Eftergymnasial utbildning</a:t>
            </a:r>
          </a:p>
          <a:p>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22115DF9-5D3C-2CDF-7B03-DF22F1AD783D}"/>
              </a:ext>
            </a:extLst>
          </p:cNvPr>
          <p:cNvPicPr>
            <a:picLocks noChangeAspect="1"/>
          </p:cNvPicPr>
          <p:nvPr/>
        </p:nvPicPr>
        <p:blipFill>
          <a:blip r:embed="rId3"/>
          <a:stretch>
            <a:fillRect/>
          </a:stretch>
        </p:blipFill>
        <p:spPr>
          <a:xfrm>
            <a:off x="3556000" y="317500"/>
            <a:ext cx="8027593" cy="6350000"/>
          </a:xfrm>
          <a:prstGeom prst="rect">
            <a:avLst/>
          </a:prstGeom>
        </p:spPr>
      </p:pic>
      <p:sp>
        <p:nvSpPr>
          <p:cNvPr id="3" name="textruta 2">
            <a:extLst>
              <a:ext uri="{FF2B5EF4-FFF2-40B4-BE49-F238E27FC236}">
                <a16:creationId xmlns:a16="http://schemas.microsoft.com/office/drawing/2014/main" id="{24DDA74B-9801-876B-1E05-98E272C0E2E2}"/>
              </a:ext>
            </a:extLst>
          </p:cNvPr>
          <p:cNvSpPr txBox="1"/>
          <p:nvPr/>
        </p:nvSpPr>
        <p:spPr>
          <a:xfrm>
            <a:off x="6417697" y="600314"/>
            <a:ext cx="3981666" cy="307777"/>
          </a:xfrm>
          <a:prstGeom prst="rect">
            <a:avLst/>
          </a:prstGeom>
          <a:solidFill>
            <a:schemeClr val="bg1"/>
          </a:solidFill>
        </p:spPr>
        <p:txBody>
          <a:bodyPr wrap="square" rtlCol="0">
            <a:spAutoFit/>
          </a:bodyPr>
          <a:lstStyle/>
          <a:p>
            <a:r>
              <a:rPr lang="sv-SE" sz="1400" dirty="0"/>
              <a:t> 2019                                                                            2022</a:t>
            </a:r>
          </a:p>
        </p:txBody>
      </p:sp>
    </p:spTree>
    <p:extLst>
      <p:ext uri="{BB962C8B-B14F-4D97-AF65-F5344CB8AC3E}">
        <p14:creationId xmlns:p14="http://schemas.microsoft.com/office/powerpoint/2010/main" val="3182718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700" b="1" dirty="0">
                <a:solidFill>
                  <a:schemeClr val="tx1">
                    <a:lumMod val="85000"/>
                    <a:lumOff val="15000"/>
                  </a:schemeClr>
                </a:solidFill>
                <a:latin typeface="HelveticaNeueLT W1G 55 Roman" panose="020B0604020202020204" pitchFamily="34" charset="0"/>
              </a:rPr>
              <a:t>Födda utanför EU/EFTA</a:t>
            </a:r>
          </a:p>
          <a:p>
            <a:endParaRPr lang="sv-SE" sz="1200" dirty="0">
              <a:solidFill>
                <a:schemeClr val="tx1">
                  <a:lumMod val="85000"/>
                  <a:lumOff val="15000"/>
                </a:schemeClr>
              </a:solidFill>
              <a:latin typeface="HelveticaNeueLT W1G 55 Roman" panose="020B0604020202020204" pitchFamily="34" charset="0"/>
            </a:endParaRPr>
          </a:p>
          <a:p>
            <a:endParaRPr lang="sv-SE" sz="1200" dirty="0">
              <a:solidFill>
                <a:schemeClr val="tx1">
                  <a:lumMod val="85000"/>
                  <a:lumOff val="15000"/>
                </a:schemeClr>
              </a:solidFill>
              <a:latin typeface="HelveticaNeueLT W1G 55 Roman" panose="020B0604020202020204" pitchFamily="34" charset="0"/>
            </a:endParaRPr>
          </a:p>
          <a:p>
            <a:r>
              <a:rPr lang="sv-SE" sz="1200" dirty="0">
                <a:solidFill>
                  <a:schemeClr val="tx1">
                    <a:lumMod val="85000"/>
                    <a:lumOff val="15000"/>
                  </a:schemeClr>
                </a:solidFill>
                <a:latin typeface="HelveticaNeueLT W1G 55 Roman" panose="020B0604020202020204" pitchFamily="34" charset="0"/>
              </a:rPr>
              <a:t> </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A05AF41E-CE4D-8A07-146C-357F8657350A}"/>
              </a:ext>
            </a:extLst>
          </p:cNvPr>
          <p:cNvPicPr>
            <a:picLocks noChangeAspect="1"/>
          </p:cNvPicPr>
          <p:nvPr/>
        </p:nvPicPr>
        <p:blipFill>
          <a:blip r:embed="rId3"/>
          <a:stretch>
            <a:fillRect/>
          </a:stretch>
        </p:blipFill>
        <p:spPr>
          <a:xfrm>
            <a:off x="3556000" y="317500"/>
            <a:ext cx="8027593" cy="6350000"/>
          </a:xfrm>
          <a:prstGeom prst="rect">
            <a:avLst/>
          </a:prstGeom>
        </p:spPr>
      </p:pic>
      <p:sp>
        <p:nvSpPr>
          <p:cNvPr id="3" name="textruta 2">
            <a:extLst>
              <a:ext uri="{FF2B5EF4-FFF2-40B4-BE49-F238E27FC236}">
                <a16:creationId xmlns:a16="http://schemas.microsoft.com/office/drawing/2014/main" id="{1F9F5694-D964-6658-70EE-FE7B7F80EED7}"/>
              </a:ext>
            </a:extLst>
          </p:cNvPr>
          <p:cNvSpPr txBox="1"/>
          <p:nvPr/>
        </p:nvSpPr>
        <p:spPr>
          <a:xfrm>
            <a:off x="6417697" y="600314"/>
            <a:ext cx="3981666" cy="307777"/>
          </a:xfrm>
          <a:prstGeom prst="rect">
            <a:avLst/>
          </a:prstGeom>
          <a:solidFill>
            <a:schemeClr val="bg1"/>
          </a:solidFill>
        </p:spPr>
        <p:txBody>
          <a:bodyPr wrap="square" rtlCol="0">
            <a:spAutoFit/>
          </a:bodyPr>
          <a:lstStyle/>
          <a:p>
            <a:r>
              <a:rPr lang="sv-SE" sz="1400" dirty="0"/>
              <a:t> 2019                                                                            2022</a:t>
            </a:r>
          </a:p>
        </p:txBody>
      </p:sp>
    </p:spTree>
    <p:extLst>
      <p:ext uri="{BB962C8B-B14F-4D97-AF65-F5344CB8AC3E}">
        <p14:creationId xmlns:p14="http://schemas.microsoft.com/office/powerpoint/2010/main" val="3713384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700" b="1" dirty="0">
                <a:solidFill>
                  <a:schemeClr val="tx1">
                    <a:lumMod val="85000"/>
                    <a:lumOff val="15000"/>
                  </a:schemeClr>
                </a:solidFill>
                <a:latin typeface="HelveticaNeueLT W1G 55 Roman" panose="020B0604020202020204" pitchFamily="34" charset="0"/>
              </a:rPr>
              <a:t>Ohälsotalet </a:t>
            </a:r>
          </a:p>
          <a:p>
            <a:endParaRPr lang="sv-SE" sz="1200" dirty="0">
              <a:solidFill>
                <a:schemeClr val="tx1">
                  <a:lumMod val="85000"/>
                  <a:lumOff val="15000"/>
                </a:schemeClr>
              </a:solidFill>
              <a:latin typeface="HelveticaNeueLT W1G 55 Roman" panose="020B0604020202020204" pitchFamily="34" charset="0"/>
            </a:endParaRPr>
          </a:p>
          <a:p>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1CCF013E-D5B0-B4AE-C719-16582AE5DFC8}"/>
              </a:ext>
            </a:extLst>
          </p:cNvPr>
          <p:cNvPicPr>
            <a:picLocks noChangeAspect="1"/>
          </p:cNvPicPr>
          <p:nvPr/>
        </p:nvPicPr>
        <p:blipFill>
          <a:blip r:embed="rId3"/>
          <a:stretch>
            <a:fillRect/>
          </a:stretch>
        </p:blipFill>
        <p:spPr>
          <a:xfrm>
            <a:off x="3556000" y="317500"/>
            <a:ext cx="8027593" cy="6350000"/>
          </a:xfrm>
          <a:prstGeom prst="rect">
            <a:avLst/>
          </a:prstGeom>
        </p:spPr>
      </p:pic>
      <p:sp>
        <p:nvSpPr>
          <p:cNvPr id="3" name="textruta 2">
            <a:extLst>
              <a:ext uri="{FF2B5EF4-FFF2-40B4-BE49-F238E27FC236}">
                <a16:creationId xmlns:a16="http://schemas.microsoft.com/office/drawing/2014/main" id="{A99563E5-71FC-9D70-2FAB-839AD26838CC}"/>
              </a:ext>
            </a:extLst>
          </p:cNvPr>
          <p:cNvSpPr txBox="1"/>
          <p:nvPr/>
        </p:nvSpPr>
        <p:spPr>
          <a:xfrm>
            <a:off x="6417697" y="600314"/>
            <a:ext cx="3981666" cy="307777"/>
          </a:xfrm>
          <a:prstGeom prst="rect">
            <a:avLst/>
          </a:prstGeom>
          <a:solidFill>
            <a:schemeClr val="bg1"/>
          </a:solidFill>
        </p:spPr>
        <p:txBody>
          <a:bodyPr wrap="square" rtlCol="0">
            <a:spAutoFit/>
          </a:bodyPr>
          <a:lstStyle/>
          <a:p>
            <a:r>
              <a:rPr lang="sv-SE" sz="1400" dirty="0"/>
              <a:t> 2019                                                                            2022</a:t>
            </a:r>
          </a:p>
        </p:txBody>
      </p:sp>
    </p:spTree>
    <p:extLst>
      <p:ext uri="{BB962C8B-B14F-4D97-AF65-F5344CB8AC3E}">
        <p14:creationId xmlns:p14="http://schemas.microsoft.com/office/powerpoint/2010/main" val="2613075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700" b="1" dirty="0">
                <a:solidFill>
                  <a:schemeClr val="tx1">
                    <a:lumMod val="85000"/>
                    <a:lumOff val="15000"/>
                  </a:schemeClr>
                </a:solidFill>
                <a:latin typeface="HelveticaNeueLT W1G 55 Roman" panose="020B0604020202020204" pitchFamily="34" charset="0"/>
              </a:rPr>
              <a:t>Arbetslöshet </a:t>
            </a:r>
          </a:p>
          <a:p>
            <a:endParaRPr lang="sv-SE" sz="1200" dirty="0">
              <a:solidFill>
                <a:schemeClr val="tx1">
                  <a:lumMod val="85000"/>
                  <a:lumOff val="15000"/>
                </a:schemeClr>
              </a:solidFill>
              <a:latin typeface="HelveticaNeueLT W1G 55 Roman" panose="020B0604020202020204" pitchFamily="34" charset="0"/>
            </a:endParaRPr>
          </a:p>
          <a:p>
            <a:endParaRPr lang="sv-SE" sz="14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60021FF6-0803-5A6A-52C6-53D678A4B495}"/>
              </a:ext>
            </a:extLst>
          </p:cNvPr>
          <p:cNvPicPr>
            <a:picLocks noChangeAspect="1"/>
          </p:cNvPicPr>
          <p:nvPr/>
        </p:nvPicPr>
        <p:blipFill>
          <a:blip r:embed="rId3"/>
          <a:stretch>
            <a:fillRect/>
          </a:stretch>
        </p:blipFill>
        <p:spPr>
          <a:xfrm>
            <a:off x="3556000" y="317500"/>
            <a:ext cx="8027593" cy="6350000"/>
          </a:xfrm>
          <a:prstGeom prst="rect">
            <a:avLst/>
          </a:prstGeom>
        </p:spPr>
      </p:pic>
      <p:sp>
        <p:nvSpPr>
          <p:cNvPr id="3" name="textruta 2">
            <a:extLst>
              <a:ext uri="{FF2B5EF4-FFF2-40B4-BE49-F238E27FC236}">
                <a16:creationId xmlns:a16="http://schemas.microsoft.com/office/drawing/2014/main" id="{6161C480-8E59-1BAB-32FA-649CAFD2A7E1}"/>
              </a:ext>
            </a:extLst>
          </p:cNvPr>
          <p:cNvSpPr txBox="1"/>
          <p:nvPr/>
        </p:nvSpPr>
        <p:spPr>
          <a:xfrm>
            <a:off x="6417697" y="600314"/>
            <a:ext cx="3981666" cy="307777"/>
          </a:xfrm>
          <a:prstGeom prst="rect">
            <a:avLst/>
          </a:prstGeom>
          <a:solidFill>
            <a:schemeClr val="bg1"/>
          </a:solidFill>
        </p:spPr>
        <p:txBody>
          <a:bodyPr wrap="square" rtlCol="0">
            <a:spAutoFit/>
          </a:bodyPr>
          <a:lstStyle/>
          <a:p>
            <a:r>
              <a:rPr lang="sv-SE" sz="1400" dirty="0"/>
              <a:t> 2019                                                                            2022</a:t>
            </a:r>
          </a:p>
        </p:txBody>
      </p:sp>
    </p:spTree>
    <p:extLst>
      <p:ext uri="{BB962C8B-B14F-4D97-AF65-F5344CB8AC3E}">
        <p14:creationId xmlns:p14="http://schemas.microsoft.com/office/powerpoint/2010/main" val="936191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0" y="1974545"/>
            <a:ext cx="12192000" cy="830997"/>
          </a:xfrm>
          <a:prstGeom prst="rect">
            <a:avLst/>
          </a:prstGeom>
          <a:noFill/>
        </p:spPr>
        <p:txBody>
          <a:bodyPr wrap="square" rtlCol="0">
            <a:spAutoFit/>
          </a:bodyPr>
          <a:lstStyle/>
          <a:p>
            <a:pPr algn="ctr"/>
            <a:r>
              <a:rPr lang="sv-SE" sz="4800" dirty="0">
                <a:latin typeface="HelveticaNeueLT W1G 55 Roman" panose="020B0604020202020204" pitchFamily="34" charset="0"/>
              </a:rPr>
              <a:t>Hur står det till med jämställdheten?</a:t>
            </a:r>
            <a:endParaRPr lang="sv-SE" dirty="0">
              <a:latin typeface="HelveticaNeueLT W1G 55 Roman" panose="020B0604020202020204" pitchFamily="34" charset="0"/>
            </a:endParaRPr>
          </a:p>
        </p:txBody>
      </p:sp>
    </p:spTree>
    <p:extLst>
      <p:ext uri="{BB962C8B-B14F-4D97-AF65-F5344CB8AC3E}">
        <p14:creationId xmlns:p14="http://schemas.microsoft.com/office/powerpoint/2010/main" val="1788831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30000"/>
              </a:lnSpc>
            </a:pPr>
            <a:r>
              <a:rPr lang="sv-SE" sz="1800" b="1" dirty="0">
                <a:solidFill>
                  <a:schemeClr val="tx1">
                    <a:lumMod val="85000"/>
                    <a:lumOff val="15000"/>
                  </a:schemeClr>
                </a:solidFill>
                <a:latin typeface="HelveticaNeueLT W1G 55 Roman" panose="020B0604020202020204" pitchFamily="34" charset="0"/>
              </a:rPr>
              <a:t>Förvärvsinkomst</a:t>
            </a:r>
          </a:p>
          <a:p>
            <a:pPr>
              <a:lnSpc>
                <a:spcPct val="130000"/>
              </a:lnSpc>
            </a:pPr>
            <a:endParaRPr lang="sv-SE" sz="1800" b="1" dirty="0">
              <a:solidFill>
                <a:schemeClr val="tx1">
                  <a:lumMod val="85000"/>
                  <a:lumOff val="15000"/>
                </a:schemeClr>
              </a:solidFill>
              <a:latin typeface="HelveticaNeueLT W1G 55 Roman" panose="020B0604020202020204" pitchFamily="34" charset="0"/>
            </a:endParaRPr>
          </a:p>
          <a:p>
            <a:pPr>
              <a:lnSpc>
                <a:spcPct val="130000"/>
              </a:lnSpc>
            </a:pPr>
            <a:r>
              <a:rPr lang="sv-SE" sz="1200" dirty="0">
                <a:solidFill>
                  <a:schemeClr val="tx1">
                    <a:lumMod val="85000"/>
                    <a:lumOff val="15000"/>
                  </a:schemeClr>
                </a:solidFill>
                <a:latin typeface="HelveticaNeueLT W1G 55 Roman" panose="020B0604020202020204" pitchFamily="34" charset="0"/>
              </a:rPr>
              <a:t>Genderdifferens (män-kvinnor) av förvärvsinkomst</a:t>
            </a:r>
          </a:p>
          <a:p>
            <a:pPr>
              <a:lnSpc>
                <a:spcPct val="130000"/>
              </a:lnSpc>
            </a:pPr>
            <a:r>
              <a:rPr lang="sv-SE" sz="1200" dirty="0">
                <a:solidFill>
                  <a:schemeClr val="tx1">
                    <a:lumMod val="85000"/>
                    <a:lumOff val="15000"/>
                  </a:schemeClr>
                </a:solidFill>
                <a:latin typeface="HelveticaNeueLT W1G 55 Roman" panose="020B0604020202020204" pitchFamily="34" charset="0"/>
              </a:rPr>
              <a:t>20+ år, 2020-12-31</a:t>
            </a:r>
          </a:p>
          <a:p>
            <a:pPr>
              <a:lnSpc>
                <a:spcPct val="1300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96B17BF1-DF14-64D8-01FA-A2CA8B5B4BB0}"/>
              </a:ext>
            </a:extLst>
          </p:cNvPr>
          <p:cNvPicPr>
            <a:picLocks noChangeAspect="1"/>
          </p:cNvPicPr>
          <p:nvPr/>
        </p:nvPicPr>
        <p:blipFill>
          <a:blip r:embed="rId3"/>
          <a:stretch>
            <a:fillRect/>
          </a:stretch>
        </p:blipFill>
        <p:spPr>
          <a:xfrm>
            <a:off x="3556000" y="317500"/>
            <a:ext cx="8027593" cy="6350000"/>
          </a:xfrm>
          <a:prstGeom prst="rect">
            <a:avLst/>
          </a:prstGeom>
        </p:spPr>
      </p:pic>
    </p:spTree>
    <p:extLst>
      <p:ext uri="{BB962C8B-B14F-4D97-AF65-F5344CB8AC3E}">
        <p14:creationId xmlns:p14="http://schemas.microsoft.com/office/powerpoint/2010/main" val="198153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30000"/>
              </a:lnSpc>
            </a:pPr>
            <a:r>
              <a:rPr lang="sv-SE" sz="1800" b="1" dirty="0">
                <a:solidFill>
                  <a:schemeClr val="tx1">
                    <a:lumMod val="85000"/>
                    <a:lumOff val="15000"/>
                  </a:schemeClr>
                </a:solidFill>
                <a:latin typeface="HelveticaNeueLT W1G 55 Roman" panose="020B0604020202020204" pitchFamily="34" charset="0"/>
              </a:rPr>
              <a:t>Eftergymnasial</a:t>
            </a:r>
            <a:br>
              <a:rPr lang="sv-SE" sz="1800" b="1" dirty="0">
                <a:solidFill>
                  <a:schemeClr val="tx1">
                    <a:lumMod val="85000"/>
                    <a:lumOff val="15000"/>
                  </a:schemeClr>
                </a:solidFill>
                <a:latin typeface="HelveticaNeueLT W1G 55 Roman" panose="020B0604020202020204" pitchFamily="34" charset="0"/>
              </a:rPr>
            </a:br>
            <a:r>
              <a:rPr lang="sv-SE" sz="1800" b="1" dirty="0">
                <a:solidFill>
                  <a:schemeClr val="tx1">
                    <a:lumMod val="85000"/>
                    <a:lumOff val="15000"/>
                  </a:schemeClr>
                </a:solidFill>
                <a:latin typeface="HelveticaNeueLT W1G 55 Roman" panose="020B0604020202020204" pitchFamily="34" charset="0"/>
              </a:rPr>
              <a:t>utbildning</a:t>
            </a:r>
          </a:p>
          <a:p>
            <a:pPr>
              <a:lnSpc>
                <a:spcPct val="130000"/>
              </a:lnSpc>
            </a:pPr>
            <a:endParaRPr lang="sv-SE" sz="1800" b="1" dirty="0">
              <a:solidFill>
                <a:schemeClr val="tx1">
                  <a:lumMod val="85000"/>
                  <a:lumOff val="15000"/>
                </a:schemeClr>
              </a:solidFill>
              <a:latin typeface="HelveticaNeueLT W1G 55 Roman" panose="020B0604020202020204" pitchFamily="34" charset="0"/>
            </a:endParaRPr>
          </a:p>
          <a:p>
            <a:pPr>
              <a:lnSpc>
                <a:spcPct val="130000"/>
              </a:lnSpc>
            </a:pPr>
            <a:r>
              <a:rPr lang="sv-SE" sz="1200" dirty="0">
                <a:solidFill>
                  <a:schemeClr val="tx1">
                    <a:lumMod val="85000"/>
                    <a:lumOff val="15000"/>
                  </a:schemeClr>
                </a:solidFill>
                <a:latin typeface="HelveticaNeueLT W1G 55 Roman" panose="020B0604020202020204" pitchFamily="34" charset="0"/>
              </a:rPr>
              <a:t>Genderdifferens (män-kvinnor) av andel invånare 20-64 år</a:t>
            </a:r>
            <a:br>
              <a:rPr lang="sv-SE" sz="1200" dirty="0">
                <a:solidFill>
                  <a:schemeClr val="tx1">
                    <a:lumMod val="85000"/>
                    <a:lumOff val="15000"/>
                  </a:schemeClr>
                </a:solidFill>
                <a:latin typeface="HelveticaNeueLT W1G 55 Roman" panose="020B0604020202020204" pitchFamily="34" charset="0"/>
              </a:rPr>
            </a:br>
            <a:r>
              <a:rPr lang="sv-SE" sz="1200" dirty="0">
                <a:solidFill>
                  <a:schemeClr val="tx1">
                    <a:lumMod val="85000"/>
                    <a:lumOff val="15000"/>
                  </a:schemeClr>
                </a:solidFill>
                <a:latin typeface="HelveticaNeueLT W1G 55 Roman" panose="020B0604020202020204" pitchFamily="34" charset="0"/>
              </a:rPr>
              <a:t>med eftergymnasial utbildning,</a:t>
            </a:r>
            <a:br>
              <a:rPr lang="sv-SE" sz="1200" dirty="0">
                <a:solidFill>
                  <a:schemeClr val="tx1">
                    <a:lumMod val="85000"/>
                    <a:lumOff val="15000"/>
                  </a:schemeClr>
                </a:solidFill>
                <a:latin typeface="HelveticaNeueLT W1G 55 Roman" panose="020B0604020202020204" pitchFamily="34" charset="0"/>
              </a:rPr>
            </a:br>
            <a:r>
              <a:rPr lang="sv-SE" sz="1200" dirty="0">
                <a:solidFill>
                  <a:schemeClr val="tx1">
                    <a:lumMod val="85000"/>
                    <a:lumOff val="15000"/>
                  </a:schemeClr>
                </a:solidFill>
                <a:latin typeface="HelveticaNeueLT W1G 55 Roman" panose="020B0604020202020204" pitchFamily="34" charset="0"/>
              </a:rPr>
              <a:t>2020-12-31</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48BB0A39-4DEC-6F8D-15BE-48D21012CA32}"/>
              </a:ext>
            </a:extLst>
          </p:cNvPr>
          <p:cNvPicPr>
            <a:picLocks noChangeAspect="1"/>
          </p:cNvPicPr>
          <p:nvPr/>
        </p:nvPicPr>
        <p:blipFill>
          <a:blip r:embed="rId3"/>
          <a:stretch>
            <a:fillRect/>
          </a:stretch>
        </p:blipFill>
        <p:spPr>
          <a:xfrm>
            <a:off x="3556000" y="317500"/>
            <a:ext cx="8027593" cy="6350000"/>
          </a:xfrm>
          <a:prstGeom prst="rect">
            <a:avLst/>
          </a:prstGeom>
        </p:spPr>
      </p:pic>
    </p:spTree>
    <p:extLst>
      <p:ext uri="{BB962C8B-B14F-4D97-AF65-F5344CB8AC3E}">
        <p14:creationId xmlns:p14="http://schemas.microsoft.com/office/powerpoint/2010/main" val="82944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22BD09C-F6D5-813E-24C6-82ADA6064DF6}"/>
              </a:ext>
            </a:extLst>
          </p:cNvPr>
          <p:cNvPicPr>
            <a:picLocks noChangeAspect="1"/>
          </p:cNvPicPr>
          <p:nvPr/>
        </p:nvPicPr>
        <p:blipFill rotWithShape="1">
          <a:blip r:embed="rId2"/>
          <a:srcRect l="2047" t="925" r="5088" b="5062"/>
          <a:stretch/>
        </p:blipFill>
        <p:spPr>
          <a:xfrm>
            <a:off x="4125217" y="123989"/>
            <a:ext cx="3446015" cy="6610022"/>
          </a:xfrm>
          <a:prstGeom prst="rect">
            <a:avLst/>
          </a:prstGeom>
        </p:spPr>
      </p:pic>
    </p:spTree>
    <p:extLst>
      <p:ext uri="{BB962C8B-B14F-4D97-AF65-F5344CB8AC3E}">
        <p14:creationId xmlns:p14="http://schemas.microsoft.com/office/powerpoint/2010/main" val="3822485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Ohälsotalet</a:t>
            </a:r>
          </a:p>
          <a:p>
            <a:endParaRPr lang="sv-SE" sz="1800" b="1"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solidFill>
                  <a:schemeClr val="tx1">
                    <a:lumMod val="85000"/>
                    <a:lumOff val="15000"/>
                  </a:schemeClr>
                </a:solidFill>
                <a:latin typeface="HelveticaNeueLT W1G 55 Roman" panose="020B0604020202020204" pitchFamily="34" charset="0"/>
              </a:rPr>
              <a:t>Genderdifferens (män-kvinnor) av ohälsotalet per invånare 16-64 år, 2021-12-31</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E0761030-A614-81B8-EFF6-307AE944BDBA}"/>
              </a:ext>
            </a:extLst>
          </p:cNvPr>
          <p:cNvPicPr>
            <a:picLocks noChangeAspect="1"/>
          </p:cNvPicPr>
          <p:nvPr/>
        </p:nvPicPr>
        <p:blipFill>
          <a:blip r:embed="rId3"/>
          <a:stretch>
            <a:fillRect/>
          </a:stretch>
        </p:blipFill>
        <p:spPr>
          <a:xfrm>
            <a:off x="3556000" y="317500"/>
            <a:ext cx="8027593" cy="6350000"/>
          </a:xfrm>
          <a:prstGeom prst="rect">
            <a:avLst/>
          </a:prstGeom>
        </p:spPr>
      </p:pic>
    </p:spTree>
    <p:extLst>
      <p:ext uri="{BB962C8B-B14F-4D97-AF65-F5344CB8AC3E}">
        <p14:creationId xmlns:p14="http://schemas.microsoft.com/office/powerpoint/2010/main" val="3337410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0" y="1974545"/>
            <a:ext cx="12192000" cy="830997"/>
          </a:xfrm>
          <a:prstGeom prst="rect">
            <a:avLst/>
          </a:prstGeom>
          <a:noFill/>
        </p:spPr>
        <p:txBody>
          <a:bodyPr wrap="square" rtlCol="0">
            <a:spAutoFit/>
          </a:bodyPr>
          <a:lstStyle/>
          <a:p>
            <a:pPr algn="ctr"/>
            <a:r>
              <a:rPr lang="sv-SE" sz="4800" dirty="0">
                <a:latin typeface="HelveticaNeueLT W1G 55 Roman" panose="020B0604020202020204" pitchFamily="34" charset="0"/>
              </a:rPr>
              <a:t>Hur bor vi i den sociala kompassen?</a:t>
            </a:r>
            <a:endParaRPr lang="sv-SE" dirty="0">
              <a:latin typeface="HelveticaNeueLT W1G 55 Roman" panose="020B0604020202020204" pitchFamily="34" charset="0"/>
            </a:endParaRPr>
          </a:p>
        </p:txBody>
      </p:sp>
    </p:spTree>
    <p:extLst>
      <p:ext uri="{BB962C8B-B14F-4D97-AF65-F5344CB8AC3E}">
        <p14:creationId xmlns:p14="http://schemas.microsoft.com/office/powerpoint/2010/main" val="1847173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Upplåtelseform</a:t>
            </a:r>
          </a:p>
          <a:p>
            <a:endParaRPr lang="sv-SE" sz="1800" b="1"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solidFill>
                  <a:schemeClr val="tx1">
                    <a:lumMod val="85000"/>
                    <a:lumOff val="15000"/>
                  </a:schemeClr>
                </a:solidFill>
                <a:latin typeface="HelveticaNeueLT W1G 55 Roman" panose="020B0604020202020204" pitchFamily="34" charset="0"/>
              </a:rPr>
              <a:t>Andel hyresrätter, 2021</a:t>
            </a:r>
          </a:p>
          <a:p>
            <a:pPr>
              <a:lnSpc>
                <a:spcPct val="130000"/>
              </a:lnSpc>
              <a:spcBef>
                <a:spcPts val="600"/>
              </a:spcBef>
              <a:spcAft>
                <a:spcPts val="600"/>
              </a:spcAft>
            </a:pPr>
            <a:br>
              <a:rPr lang="sv-SE" sz="1200" dirty="0">
                <a:solidFill>
                  <a:schemeClr val="tx1">
                    <a:lumMod val="85000"/>
                    <a:lumOff val="15000"/>
                  </a:schemeClr>
                </a:solidFill>
                <a:latin typeface="HelveticaNeueLT W1G 55 Roman" panose="020B0604020202020204" pitchFamily="34" charset="0"/>
              </a:rPr>
            </a:b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7CC5FCCE-0427-98F4-B970-37934DF20975}"/>
              </a:ext>
            </a:extLst>
          </p:cNvPr>
          <p:cNvPicPr>
            <a:picLocks noChangeAspect="1"/>
          </p:cNvPicPr>
          <p:nvPr/>
        </p:nvPicPr>
        <p:blipFill>
          <a:blip r:embed="rId3"/>
          <a:stretch>
            <a:fillRect/>
          </a:stretch>
        </p:blipFill>
        <p:spPr>
          <a:xfrm>
            <a:off x="3619500" y="63500"/>
            <a:ext cx="7707142" cy="6731000"/>
          </a:xfrm>
          <a:prstGeom prst="rect">
            <a:avLst/>
          </a:prstGeom>
        </p:spPr>
      </p:pic>
      <p:pic>
        <p:nvPicPr>
          <p:cNvPr id="4" name="Bildobjekt 3">
            <a:extLst>
              <a:ext uri="{FF2B5EF4-FFF2-40B4-BE49-F238E27FC236}">
                <a16:creationId xmlns:a16="http://schemas.microsoft.com/office/drawing/2014/main" id="{3901130B-31CF-215C-D621-52A17FDBE210}"/>
              </a:ext>
            </a:extLst>
          </p:cNvPr>
          <p:cNvPicPr>
            <a:picLocks noChangeAspect="1"/>
          </p:cNvPicPr>
          <p:nvPr/>
        </p:nvPicPr>
        <p:blipFill>
          <a:blip r:embed="rId4"/>
          <a:stretch>
            <a:fillRect/>
          </a:stretch>
        </p:blipFill>
        <p:spPr>
          <a:xfrm>
            <a:off x="317500" y="3098800"/>
            <a:ext cx="1847850" cy="1019175"/>
          </a:xfrm>
          <a:prstGeom prst="rect">
            <a:avLst/>
          </a:prstGeom>
        </p:spPr>
      </p:pic>
    </p:spTree>
    <p:extLst>
      <p:ext uri="{BB962C8B-B14F-4D97-AF65-F5344CB8AC3E}">
        <p14:creationId xmlns:p14="http://schemas.microsoft.com/office/powerpoint/2010/main" val="1227979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Upplåtelseform</a:t>
            </a:r>
          </a:p>
          <a:p>
            <a:endParaRPr lang="sv-SE" sz="1800" b="1"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solidFill>
                  <a:schemeClr val="tx1">
                    <a:lumMod val="85000"/>
                    <a:lumOff val="15000"/>
                  </a:schemeClr>
                </a:solidFill>
                <a:latin typeface="HelveticaNeueLT W1G 55 Roman" panose="020B0604020202020204" pitchFamily="34" charset="0"/>
              </a:rPr>
              <a:t>Andel bostadsrätter, 2021</a:t>
            </a:r>
          </a:p>
          <a:p>
            <a:pPr>
              <a:lnSpc>
                <a:spcPct val="130000"/>
              </a:lnSpc>
              <a:spcBef>
                <a:spcPts val="600"/>
              </a:spcBef>
              <a:spcAft>
                <a:spcPts val="600"/>
              </a:spcAft>
            </a:pPr>
            <a:br>
              <a:rPr lang="sv-SE" sz="1200" dirty="0">
                <a:solidFill>
                  <a:schemeClr val="tx1">
                    <a:lumMod val="85000"/>
                    <a:lumOff val="15000"/>
                  </a:schemeClr>
                </a:solidFill>
                <a:latin typeface="HelveticaNeueLT W1G 55 Roman" panose="020B0604020202020204" pitchFamily="34" charset="0"/>
              </a:rPr>
            </a:b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3B4707DF-D169-6018-7389-49C9ACA5D873}"/>
              </a:ext>
            </a:extLst>
          </p:cNvPr>
          <p:cNvPicPr>
            <a:picLocks noChangeAspect="1"/>
          </p:cNvPicPr>
          <p:nvPr/>
        </p:nvPicPr>
        <p:blipFill>
          <a:blip r:embed="rId3"/>
          <a:stretch>
            <a:fillRect/>
          </a:stretch>
        </p:blipFill>
        <p:spPr>
          <a:xfrm>
            <a:off x="3619500" y="63500"/>
            <a:ext cx="7707142" cy="6731000"/>
          </a:xfrm>
          <a:prstGeom prst="rect">
            <a:avLst/>
          </a:prstGeom>
        </p:spPr>
      </p:pic>
      <p:pic>
        <p:nvPicPr>
          <p:cNvPr id="4" name="Bildobjekt 3">
            <a:extLst>
              <a:ext uri="{FF2B5EF4-FFF2-40B4-BE49-F238E27FC236}">
                <a16:creationId xmlns:a16="http://schemas.microsoft.com/office/drawing/2014/main" id="{ACB96C7A-A582-9ED3-02BD-29264BA960E0}"/>
              </a:ext>
            </a:extLst>
          </p:cNvPr>
          <p:cNvPicPr>
            <a:picLocks noChangeAspect="1"/>
          </p:cNvPicPr>
          <p:nvPr/>
        </p:nvPicPr>
        <p:blipFill>
          <a:blip r:embed="rId4"/>
          <a:stretch>
            <a:fillRect/>
          </a:stretch>
        </p:blipFill>
        <p:spPr>
          <a:xfrm>
            <a:off x="317500" y="3098800"/>
            <a:ext cx="1847850" cy="1019175"/>
          </a:xfrm>
          <a:prstGeom prst="rect">
            <a:avLst/>
          </a:prstGeom>
        </p:spPr>
      </p:pic>
    </p:spTree>
    <p:extLst>
      <p:ext uri="{BB962C8B-B14F-4D97-AF65-F5344CB8AC3E}">
        <p14:creationId xmlns:p14="http://schemas.microsoft.com/office/powerpoint/2010/main" val="4088309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Upplåtelseform</a:t>
            </a:r>
          </a:p>
          <a:p>
            <a:endParaRPr lang="sv-SE" sz="1800" b="1"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solidFill>
                  <a:schemeClr val="tx1">
                    <a:lumMod val="85000"/>
                    <a:lumOff val="15000"/>
                  </a:schemeClr>
                </a:solidFill>
                <a:latin typeface="HelveticaNeueLT W1G 55 Roman" panose="020B0604020202020204" pitchFamily="34" charset="0"/>
              </a:rPr>
              <a:t>Andel äganderätter, 2021</a:t>
            </a:r>
          </a:p>
          <a:p>
            <a:pPr>
              <a:lnSpc>
                <a:spcPct val="130000"/>
              </a:lnSpc>
              <a:spcBef>
                <a:spcPts val="600"/>
              </a:spcBef>
              <a:spcAft>
                <a:spcPts val="600"/>
              </a:spcAft>
            </a:pPr>
            <a:br>
              <a:rPr lang="sv-SE" sz="1200" dirty="0">
                <a:solidFill>
                  <a:schemeClr val="tx1">
                    <a:lumMod val="85000"/>
                    <a:lumOff val="15000"/>
                  </a:schemeClr>
                </a:solidFill>
                <a:latin typeface="HelveticaNeueLT W1G 55 Roman" panose="020B0604020202020204" pitchFamily="34" charset="0"/>
              </a:rPr>
            </a:b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EB7AB683-DC97-5738-5732-DD27357BA10B}"/>
              </a:ext>
            </a:extLst>
          </p:cNvPr>
          <p:cNvPicPr>
            <a:picLocks noChangeAspect="1"/>
          </p:cNvPicPr>
          <p:nvPr/>
        </p:nvPicPr>
        <p:blipFill>
          <a:blip r:embed="rId3"/>
          <a:stretch>
            <a:fillRect/>
          </a:stretch>
        </p:blipFill>
        <p:spPr>
          <a:xfrm>
            <a:off x="3619500" y="63500"/>
            <a:ext cx="7707142" cy="6731000"/>
          </a:xfrm>
          <a:prstGeom prst="rect">
            <a:avLst/>
          </a:prstGeom>
        </p:spPr>
      </p:pic>
      <p:pic>
        <p:nvPicPr>
          <p:cNvPr id="4" name="Bildobjekt 3">
            <a:extLst>
              <a:ext uri="{FF2B5EF4-FFF2-40B4-BE49-F238E27FC236}">
                <a16:creationId xmlns:a16="http://schemas.microsoft.com/office/drawing/2014/main" id="{8123D611-A4D0-4BC1-E2C1-C1173A1DCC99}"/>
              </a:ext>
            </a:extLst>
          </p:cNvPr>
          <p:cNvPicPr>
            <a:picLocks noChangeAspect="1"/>
          </p:cNvPicPr>
          <p:nvPr/>
        </p:nvPicPr>
        <p:blipFill>
          <a:blip r:embed="rId4"/>
          <a:stretch>
            <a:fillRect/>
          </a:stretch>
        </p:blipFill>
        <p:spPr>
          <a:xfrm>
            <a:off x="317500" y="3098800"/>
            <a:ext cx="1847850" cy="1019175"/>
          </a:xfrm>
          <a:prstGeom prst="rect">
            <a:avLst/>
          </a:prstGeom>
        </p:spPr>
      </p:pic>
    </p:spTree>
    <p:extLst>
      <p:ext uri="{BB962C8B-B14F-4D97-AF65-F5344CB8AC3E}">
        <p14:creationId xmlns:p14="http://schemas.microsoft.com/office/powerpoint/2010/main" val="3355036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0" y="1974545"/>
            <a:ext cx="12192000" cy="830997"/>
          </a:xfrm>
          <a:prstGeom prst="rect">
            <a:avLst/>
          </a:prstGeom>
          <a:noFill/>
        </p:spPr>
        <p:txBody>
          <a:bodyPr wrap="square" rtlCol="0">
            <a:spAutoFit/>
          </a:bodyPr>
          <a:lstStyle/>
          <a:p>
            <a:pPr algn="ctr"/>
            <a:r>
              <a:rPr lang="sv-SE" sz="4800" dirty="0">
                <a:latin typeface="HelveticaNeueLT W1G 55 Roman" panose="020B0604020202020204" pitchFamily="34" charset="0"/>
              </a:rPr>
              <a:t>Sammanfattning</a:t>
            </a:r>
            <a:endParaRPr lang="sv-SE" dirty="0">
              <a:latin typeface="HelveticaNeueLT W1G 55 Roman" panose="020B0604020202020204" pitchFamily="34" charset="0"/>
            </a:endParaRPr>
          </a:p>
        </p:txBody>
      </p:sp>
    </p:spTree>
    <p:extLst>
      <p:ext uri="{BB962C8B-B14F-4D97-AF65-F5344CB8AC3E}">
        <p14:creationId xmlns:p14="http://schemas.microsoft.com/office/powerpoint/2010/main" val="2476823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204" y="5860112"/>
            <a:ext cx="1881454" cy="557642"/>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a:extLst>
              <a:ext uri="{FF2B5EF4-FFF2-40B4-BE49-F238E27FC236}">
                <a16:creationId xmlns:a16="http://schemas.microsoft.com/office/drawing/2014/main" id="{0D3636ED-B54A-A06E-1243-F36B5C4F1749}"/>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2995915" y="362747"/>
            <a:ext cx="6200169" cy="5578323"/>
          </a:xfrm>
          <a:prstGeom prst="rect">
            <a:avLst/>
          </a:prstGeom>
        </p:spPr>
      </p:pic>
      <p:pic>
        <p:nvPicPr>
          <p:cNvPr id="4" name="Bildobjekt 3"/>
          <p:cNvPicPr>
            <a:picLocks noChangeAspect="1"/>
          </p:cNvPicPr>
          <p:nvPr/>
        </p:nvPicPr>
        <p:blipFill>
          <a:blip r:embed="rId5"/>
          <a:stretch>
            <a:fillRect/>
          </a:stretch>
        </p:blipFill>
        <p:spPr>
          <a:xfrm>
            <a:off x="9377709" y="5640085"/>
            <a:ext cx="2251795" cy="777669"/>
          </a:xfrm>
          <a:prstGeom prst="rect">
            <a:avLst/>
          </a:prstGeom>
        </p:spPr>
      </p:pic>
      <p:sp>
        <p:nvSpPr>
          <p:cNvPr id="5" name="textruta 4"/>
          <p:cNvSpPr txBox="1"/>
          <p:nvPr/>
        </p:nvSpPr>
        <p:spPr>
          <a:xfrm>
            <a:off x="0" y="1649691"/>
            <a:ext cx="12192000" cy="1908215"/>
          </a:xfrm>
          <a:prstGeom prst="rect">
            <a:avLst/>
          </a:prstGeom>
          <a:noFill/>
        </p:spPr>
        <p:txBody>
          <a:bodyPr wrap="square" rtlCol="0">
            <a:spAutoFit/>
          </a:bodyPr>
          <a:lstStyle/>
          <a:p>
            <a:pPr algn="ctr"/>
            <a:r>
              <a:rPr lang="sv-SE" sz="2800" dirty="0">
                <a:latin typeface="HelveticaNeueLT W1G 55 Roman" panose="020B0604020202020204" pitchFamily="34" charset="0"/>
              </a:rPr>
              <a:t>Kontaktuppgifter</a:t>
            </a:r>
          </a:p>
          <a:p>
            <a:pPr algn="ctr"/>
            <a:endParaRPr lang="sv-SE" dirty="0">
              <a:latin typeface="HelveticaNeueLT W1G 55 Roman" panose="020B0604020202020204" pitchFamily="34" charset="0"/>
            </a:endParaRPr>
          </a:p>
          <a:p>
            <a:pPr algn="ctr"/>
            <a:endParaRPr lang="sv-SE" dirty="0">
              <a:latin typeface="HelveticaNeueLT W1G 55 Roman" panose="020B0604020202020204" pitchFamily="34" charset="0"/>
            </a:endParaRPr>
          </a:p>
          <a:p>
            <a:pPr algn="ctr"/>
            <a:r>
              <a:rPr lang="sv-SE" dirty="0">
                <a:latin typeface="HelveticaNeueLT W1G 55 Roman" panose="020B0604020202020204" pitchFamily="34" charset="0"/>
              </a:rPr>
              <a:t>Telefon växel: 010-130 80 00</a:t>
            </a:r>
          </a:p>
          <a:p>
            <a:pPr algn="ctr"/>
            <a:endParaRPr lang="sv-SE" dirty="0">
              <a:latin typeface="HelveticaNeueLT W1G 55 Roman" panose="020B0604020202020204" pitchFamily="34" charset="0"/>
            </a:endParaRPr>
          </a:p>
          <a:p>
            <a:pPr algn="ctr"/>
            <a:r>
              <a:rPr lang="sv-SE" dirty="0">
                <a:latin typeface="HelveticaNeueLT W1G 55 Roman" panose="020B0604020202020204" pitchFamily="34" charset="0"/>
              </a:rPr>
              <a:t>E-post: prognoser@statisticon.se</a:t>
            </a:r>
          </a:p>
        </p:txBody>
      </p:sp>
    </p:spTree>
    <p:extLst>
      <p:ext uri="{BB962C8B-B14F-4D97-AF65-F5344CB8AC3E}">
        <p14:creationId xmlns:p14="http://schemas.microsoft.com/office/powerpoint/2010/main" val="1090897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Dataunderlag</a:t>
            </a:r>
          </a:p>
          <a:p>
            <a:endParaRPr lang="sv-SE" sz="1800" b="1"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solidFill>
                  <a:schemeClr val="tx1">
                    <a:lumMod val="85000"/>
                    <a:lumOff val="15000"/>
                  </a:schemeClr>
                </a:solidFill>
                <a:latin typeface="HelveticaNeueLT W1G 55 Roman" panose="020B0604020202020204" pitchFamily="34" charset="0"/>
              </a:rPr>
              <a:t>I tabellen till höger redovisas den data som SEKOM-analysen bygger på, grupp för grupp.</a:t>
            </a:r>
            <a:endParaRPr lang="sv-SE" sz="1200" dirty="0">
              <a:solidFill>
                <a:srgbClr val="141414"/>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 3">
            <a:extLst>
              <a:ext uri="{FF2B5EF4-FFF2-40B4-BE49-F238E27FC236}">
                <a16:creationId xmlns:a16="http://schemas.microsoft.com/office/drawing/2014/main" id="{2D7F97E5-E440-C6AB-A1C1-B4C1B1B5ABCB}"/>
              </a:ext>
            </a:extLst>
          </p:cNvPr>
          <p:cNvGraphicFramePr>
            <a:graphicFrameLocks noGrp="1"/>
          </p:cNvGraphicFramePr>
          <p:nvPr/>
        </p:nvGraphicFramePr>
        <p:xfrm>
          <a:off x="4195801" y="413998"/>
          <a:ext cx="6757353" cy="6030003"/>
        </p:xfrm>
        <a:graphic>
          <a:graphicData uri="http://schemas.openxmlformats.org/drawingml/2006/table">
            <a:tbl>
              <a:tblPr/>
              <a:tblGrid>
                <a:gridCol w="464101">
                  <a:extLst>
                    <a:ext uri="{9D8B030D-6E8A-4147-A177-3AD203B41FA5}">
                      <a16:colId xmlns:a16="http://schemas.microsoft.com/office/drawing/2014/main" val="1922389596"/>
                    </a:ext>
                  </a:extLst>
                </a:gridCol>
                <a:gridCol w="1465943">
                  <a:extLst>
                    <a:ext uri="{9D8B030D-6E8A-4147-A177-3AD203B41FA5}">
                      <a16:colId xmlns:a16="http://schemas.microsoft.com/office/drawing/2014/main" val="3750956911"/>
                    </a:ext>
                  </a:extLst>
                </a:gridCol>
                <a:gridCol w="428401">
                  <a:extLst>
                    <a:ext uri="{9D8B030D-6E8A-4147-A177-3AD203B41FA5}">
                      <a16:colId xmlns:a16="http://schemas.microsoft.com/office/drawing/2014/main" val="4260934280"/>
                    </a:ext>
                  </a:extLst>
                </a:gridCol>
                <a:gridCol w="464101">
                  <a:extLst>
                    <a:ext uri="{9D8B030D-6E8A-4147-A177-3AD203B41FA5}">
                      <a16:colId xmlns:a16="http://schemas.microsoft.com/office/drawing/2014/main" val="3673183099"/>
                    </a:ext>
                  </a:extLst>
                </a:gridCol>
                <a:gridCol w="428401">
                  <a:extLst>
                    <a:ext uri="{9D8B030D-6E8A-4147-A177-3AD203B41FA5}">
                      <a16:colId xmlns:a16="http://schemas.microsoft.com/office/drawing/2014/main" val="2313217927"/>
                    </a:ext>
                  </a:extLst>
                </a:gridCol>
                <a:gridCol w="428401">
                  <a:extLst>
                    <a:ext uri="{9D8B030D-6E8A-4147-A177-3AD203B41FA5}">
                      <a16:colId xmlns:a16="http://schemas.microsoft.com/office/drawing/2014/main" val="2318711059"/>
                    </a:ext>
                  </a:extLst>
                </a:gridCol>
                <a:gridCol w="428401">
                  <a:extLst>
                    <a:ext uri="{9D8B030D-6E8A-4147-A177-3AD203B41FA5}">
                      <a16:colId xmlns:a16="http://schemas.microsoft.com/office/drawing/2014/main" val="289383815"/>
                    </a:ext>
                  </a:extLst>
                </a:gridCol>
                <a:gridCol w="428401">
                  <a:extLst>
                    <a:ext uri="{9D8B030D-6E8A-4147-A177-3AD203B41FA5}">
                      <a16:colId xmlns:a16="http://schemas.microsoft.com/office/drawing/2014/main" val="4143106376"/>
                    </a:ext>
                  </a:extLst>
                </a:gridCol>
                <a:gridCol w="428401">
                  <a:extLst>
                    <a:ext uri="{9D8B030D-6E8A-4147-A177-3AD203B41FA5}">
                      <a16:colId xmlns:a16="http://schemas.microsoft.com/office/drawing/2014/main" val="1895490856"/>
                    </a:ext>
                  </a:extLst>
                </a:gridCol>
                <a:gridCol w="468000">
                  <a:extLst>
                    <a:ext uri="{9D8B030D-6E8A-4147-A177-3AD203B41FA5}">
                      <a16:colId xmlns:a16="http://schemas.microsoft.com/office/drawing/2014/main" val="2533991746"/>
                    </a:ext>
                  </a:extLst>
                </a:gridCol>
                <a:gridCol w="428401">
                  <a:extLst>
                    <a:ext uri="{9D8B030D-6E8A-4147-A177-3AD203B41FA5}">
                      <a16:colId xmlns:a16="http://schemas.microsoft.com/office/drawing/2014/main" val="23064496"/>
                    </a:ext>
                  </a:extLst>
                </a:gridCol>
                <a:gridCol w="428401">
                  <a:extLst>
                    <a:ext uri="{9D8B030D-6E8A-4147-A177-3AD203B41FA5}">
                      <a16:colId xmlns:a16="http://schemas.microsoft.com/office/drawing/2014/main" val="1018359622"/>
                    </a:ext>
                  </a:extLst>
                </a:gridCol>
                <a:gridCol w="468000">
                  <a:extLst>
                    <a:ext uri="{9D8B030D-6E8A-4147-A177-3AD203B41FA5}">
                      <a16:colId xmlns:a16="http://schemas.microsoft.com/office/drawing/2014/main" val="1555282867"/>
                    </a:ext>
                  </a:extLst>
                </a:gridCol>
              </a:tblGrid>
              <a:tr h="554403">
                <a:tc>
                  <a:txBody>
                    <a:bodyPr/>
                    <a:lstStyle/>
                    <a:p>
                      <a:pPr algn="l" fontAlgn="b"/>
                      <a:r>
                        <a:rPr lang="sv-SE" sz="700" b="1" i="0" u="none" strike="noStrike" dirty="0">
                          <a:solidFill>
                            <a:srgbClr val="000000"/>
                          </a:solidFill>
                          <a:effectLst/>
                          <a:latin typeface="Calibri" panose="020F0502020204030204" pitchFamily="34" charset="0"/>
                        </a:rPr>
                        <a:t>SEKOM-</a:t>
                      </a:r>
                      <a:br>
                        <a:rPr lang="sv-SE" sz="700" b="1" i="0" u="none" strike="noStrike" dirty="0">
                          <a:solidFill>
                            <a:srgbClr val="000000"/>
                          </a:solidFill>
                          <a:effectLst/>
                          <a:latin typeface="Calibri" panose="020F0502020204030204" pitchFamily="34" charset="0"/>
                        </a:rPr>
                      </a:br>
                      <a:r>
                        <a:rPr lang="sv-SE" sz="700" b="1" i="0" u="none" strike="noStrike" dirty="0">
                          <a:solidFill>
                            <a:srgbClr val="000000"/>
                          </a:solidFill>
                          <a:effectLst/>
                          <a:latin typeface="Calibri" panose="020F0502020204030204" pitchFamily="34" charset="0"/>
                        </a:rPr>
                        <a:t>grupp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1" i="0" u="none" strike="noStrike" dirty="0">
                          <a:solidFill>
                            <a:srgbClr val="000000"/>
                          </a:solidFill>
                          <a:effectLst/>
                          <a:latin typeface="Calibri" panose="020F0502020204030204" pitchFamily="34" charset="0"/>
                        </a:rPr>
                        <a:t>Område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700" b="1" i="0" u="none" strike="noStrike" dirty="0">
                          <a:solidFill>
                            <a:srgbClr val="000000"/>
                          </a:solidFill>
                          <a:effectLst/>
                          <a:latin typeface="Calibri" panose="020F0502020204030204" pitchFamily="34" charset="0"/>
                        </a:rPr>
                        <a:t>Median-</a:t>
                      </a:r>
                      <a:br>
                        <a:rPr lang="sv-SE" sz="700" b="1" i="0" u="none" strike="noStrike" dirty="0">
                          <a:solidFill>
                            <a:srgbClr val="000000"/>
                          </a:solidFill>
                          <a:effectLst/>
                          <a:latin typeface="Calibri" panose="020F0502020204030204" pitchFamily="34" charset="0"/>
                        </a:rPr>
                      </a:br>
                      <a:r>
                        <a:rPr lang="sv-SE" sz="700" b="1" i="0" u="none" strike="noStrike" dirty="0">
                          <a:solidFill>
                            <a:srgbClr val="000000"/>
                          </a:solidFill>
                          <a:effectLst/>
                          <a:latin typeface="Calibri" panose="020F0502020204030204" pitchFamily="34" charset="0"/>
                        </a:rPr>
                        <a:t>inkomst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700" b="1" i="0" u="none" strike="noStrike">
                          <a:solidFill>
                            <a:srgbClr val="000000"/>
                          </a:solidFill>
                          <a:effectLst/>
                          <a:latin typeface="Calibri" panose="020F0502020204030204" pitchFamily="34" charset="0"/>
                        </a:rPr>
                        <a:t>Andel</a:t>
                      </a:r>
                      <a:br>
                        <a:rPr lang="sv-SE" sz="700" b="1" i="0" u="none" strike="noStrike">
                          <a:solidFill>
                            <a:srgbClr val="000000"/>
                          </a:solidFill>
                          <a:effectLst/>
                          <a:latin typeface="Calibri" panose="020F0502020204030204" pitchFamily="34" charset="0"/>
                        </a:rPr>
                      </a:br>
                      <a:r>
                        <a:rPr lang="sv-SE" sz="700" b="1" i="0" u="none" strike="noStrike">
                          <a:solidFill>
                            <a:srgbClr val="000000"/>
                          </a:solidFill>
                          <a:effectLst/>
                          <a:latin typeface="Calibri" panose="020F0502020204030204" pitchFamily="34" charset="0"/>
                        </a:rPr>
                        <a:t>förvärvs-</a:t>
                      </a:r>
                      <a:br>
                        <a:rPr lang="sv-SE" sz="700" b="1" i="0" u="none" strike="noStrike">
                          <a:solidFill>
                            <a:srgbClr val="000000"/>
                          </a:solidFill>
                          <a:effectLst/>
                          <a:latin typeface="Calibri" panose="020F0502020204030204" pitchFamily="34" charset="0"/>
                        </a:rPr>
                      </a:br>
                      <a:r>
                        <a:rPr lang="sv-SE" sz="700" b="1" i="0" u="none" strike="noStrike">
                          <a:solidFill>
                            <a:srgbClr val="000000"/>
                          </a:solidFill>
                          <a:effectLst/>
                          <a:latin typeface="Calibri" panose="020F0502020204030204" pitchFamily="34" charset="0"/>
                        </a:rPr>
                        <a:t>arbetande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700" b="1" i="0" u="none" strike="noStrike">
                          <a:solidFill>
                            <a:srgbClr val="000000"/>
                          </a:solidFill>
                          <a:effectLst/>
                          <a:latin typeface="Calibri" panose="020F0502020204030204" pitchFamily="34" charset="0"/>
                        </a:rPr>
                        <a:t>Andel med </a:t>
                      </a:r>
                      <a:br>
                        <a:rPr lang="sv-SE" sz="700" b="1" i="0" u="none" strike="noStrike">
                          <a:solidFill>
                            <a:srgbClr val="000000"/>
                          </a:solidFill>
                          <a:effectLst/>
                          <a:latin typeface="Calibri" panose="020F0502020204030204" pitchFamily="34" charset="0"/>
                        </a:rPr>
                      </a:br>
                      <a:r>
                        <a:rPr lang="sv-SE" sz="700" b="1" i="0" u="none" strike="noStrike">
                          <a:solidFill>
                            <a:srgbClr val="000000"/>
                          </a:solidFill>
                          <a:effectLst/>
                          <a:latin typeface="Calibri" panose="020F0502020204030204" pitchFamily="34" charset="0"/>
                        </a:rPr>
                        <a:t>efter-gymnasial </a:t>
                      </a:r>
                      <a:br>
                        <a:rPr lang="sv-SE" sz="700" b="1" i="0" u="none" strike="noStrike">
                          <a:solidFill>
                            <a:srgbClr val="000000"/>
                          </a:solidFill>
                          <a:effectLst/>
                          <a:latin typeface="Calibri" panose="020F0502020204030204" pitchFamily="34" charset="0"/>
                        </a:rPr>
                      </a:br>
                      <a:r>
                        <a:rPr lang="sv-SE" sz="700" b="1" i="0" u="none" strike="noStrike">
                          <a:solidFill>
                            <a:srgbClr val="000000"/>
                          </a:solidFill>
                          <a:effectLst/>
                          <a:latin typeface="Calibri" panose="020F0502020204030204" pitchFamily="34" charset="0"/>
                        </a:rPr>
                        <a:t>utbildning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700" b="1" i="0" u="none" strike="noStrike">
                          <a:solidFill>
                            <a:srgbClr val="000000"/>
                          </a:solidFill>
                          <a:effectLst/>
                          <a:latin typeface="Calibri" panose="020F0502020204030204" pitchFamily="34" charset="0"/>
                        </a:rPr>
                        <a:t>Andel inv.</a:t>
                      </a:r>
                      <a:br>
                        <a:rPr lang="sv-SE" sz="700" b="1" i="0" u="none" strike="noStrike">
                          <a:solidFill>
                            <a:srgbClr val="000000"/>
                          </a:solidFill>
                          <a:effectLst/>
                          <a:latin typeface="Calibri" panose="020F0502020204030204" pitchFamily="34" charset="0"/>
                        </a:rPr>
                      </a:br>
                      <a:r>
                        <a:rPr lang="sv-SE" sz="700" b="1" i="0" u="none" strike="noStrike">
                          <a:solidFill>
                            <a:srgbClr val="000000"/>
                          </a:solidFill>
                          <a:effectLst/>
                          <a:latin typeface="Calibri" panose="020F0502020204030204" pitchFamily="34" charset="0"/>
                        </a:rPr>
                        <a:t>0-19 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700" b="1" i="0" u="none" strike="noStrike">
                          <a:solidFill>
                            <a:srgbClr val="000000"/>
                          </a:solidFill>
                          <a:effectLst/>
                          <a:latin typeface="Calibri" panose="020F0502020204030204" pitchFamily="34" charset="0"/>
                        </a:rPr>
                        <a:t>Andel inv.</a:t>
                      </a:r>
                      <a:br>
                        <a:rPr lang="sv-SE" sz="700" b="1" i="0" u="none" strike="noStrike">
                          <a:solidFill>
                            <a:srgbClr val="000000"/>
                          </a:solidFill>
                          <a:effectLst/>
                          <a:latin typeface="Calibri" panose="020F0502020204030204" pitchFamily="34" charset="0"/>
                        </a:rPr>
                      </a:br>
                      <a:r>
                        <a:rPr lang="sv-SE" sz="700" b="1" i="0" u="none" strike="noStrike">
                          <a:solidFill>
                            <a:srgbClr val="000000"/>
                          </a:solidFill>
                          <a:effectLst/>
                          <a:latin typeface="Calibri" panose="020F0502020204030204" pitchFamily="34" charset="0"/>
                        </a:rPr>
                        <a:t>65+ 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700" b="1" i="0" u="none" strike="noStrike">
                          <a:solidFill>
                            <a:srgbClr val="000000"/>
                          </a:solidFill>
                          <a:effectLst/>
                          <a:latin typeface="Calibri" panose="020F0502020204030204" pitchFamily="34" charset="0"/>
                        </a:rPr>
                        <a:t>Andel födda </a:t>
                      </a:r>
                      <a:br>
                        <a:rPr lang="sv-SE" sz="700" b="1" i="0" u="none" strike="noStrike">
                          <a:solidFill>
                            <a:srgbClr val="000000"/>
                          </a:solidFill>
                          <a:effectLst/>
                          <a:latin typeface="Calibri" panose="020F0502020204030204" pitchFamily="34" charset="0"/>
                        </a:rPr>
                      </a:br>
                      <a:r>
                        <a:rPr lang="sv-SE" sz="700" b="1" i="0" u="none" strike="noStrike">
                          <a:solidFill>
                            <a:srgbClr val="000000"/>
                          </a:solidFill>
                          <a:effectLst/>
                          <a:latin typeface="Calibri" panose="020F0502020204030204" pitchFamily="34" charset="0"/>
                        </a:rPr>
                        <a:t>utanför </a:t>
                      </a:r>
                      <a:br>
                        <a:rPr lang="sv-SE" sz="700" b="1" i="0" u="none" strike="noStrike">
                          <a:solidFill>
                            <a:srgbClr val="000000"/>
                          </a:solidFill>
                          <a:effectLst/>
                          <a:latin typeface="Calibri" panose="020F0502020204030204" pitchFamily="34" charset="0"/>
                        </a:rPr>
                      </a:br>
                      <a:r>
                        <a:rPr lang="sv-SE" sz="700" b="1" i="0" u="none" strike="noStrike">
                          <a:solidFill>
                            <a:srgbClr val="000000"/>
                          </a:solidFill>
                          <a:effectLst/>
                          <a:latin typeface="Calibri" panose="020F0502020204030204" pitchFamily="34" charset="0"/>
                        </a:rPr>
                        <a:t>EU/EFTA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700" b="1" i="0" u="none" strike="noStrike">
                          <a:solidFill>
                            <a:srgbClr val="000000"/>
                          </a:solidFill>
                          <a:effectLst/>
                          <a:latin typeface="Calibri" panose="020F0502020204030204" pitchFamily="34" charset="0"/>
                        </a:rPr>
                        <a:t>Ohälsotal</a:t>
                      </a:r>
                      <a:br>
                        <a:rPr lang="sv-SE" sz="700" b="1" i="0" u="none" strike="noStrike">
                          <a:solidFill>
                            <a:srgbClr val="000000"/>
                          </a:solidFill>
                          <a:effectLst/>
                          <a:latin typeface="Calibri" panose="020F0502020204030204" pitchFamily="34" charset="0"/>
                        </a:rPr>
                      </a:br>
                      <a:r>
                        <a:rPr lang="sv-SE" sz="700" b="1" i="0" u="none" strike="noStrike">
                          <a:solidFill>
                            <a:srgbClr val="000000"/>
                          </a:solidFill>
                          <a:effectLst/>
                          <a:latin typeface="Calibri" panose="020F0502020204030204" pitchFamily="34" charset="0"/>
                        </a:rPr>
                        <a:t>(dagar)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700" b="1" i="0" u="none" strike="noStrike" dirty="0">
                          <a:solidFill>
                            <a:srgbClr val="000000"/>
                          </a:solidFill>
                          <a:effectLst/>
                          <a:latin typeface="Calibri" panose="020F0502020204030204" pitchFamily="34" charset="0"/>
                        </a:rPr>
                        <a:t>Andel med</a:t>
                      </a:r>
                      <a:br>
                        <a:rPr lang="sv-SE" sz="700" b="1" i="0" u="none" strike="noStrike" dirty="0">
                          <a:solidFill>
                            <a:srgbClr val="000000"/>
                          </a:solidFill>
                          <a:effectLst/>
                          <a:latin typeface="Calibri" panose="020F0502020204030204" pitchFamily="34" charset="0"/>
                        </a:rPr>
                      </a:br>
                      <a:r>
                        <a:rPr lang="sv-SE" sz="700" b="1" i="0" u="none" strike="noStrike" dirty="0">
                          <a:solidFill>
                            <a:srgbClr val="000000"/>
                          </a:solidFill>
                          <a:effectLst/>
                          <a:latin typeface="Calibri" panose="020F0502020204030204" pitchFamily="34" charset="0"/>
                        </a:rPr>
                        <a:t>ekonomiskt</a:t>
                      </a:r>
                      <a:br>
                        <a:rPr lang="sv-SE" sz="700" b="1" i="0" u="none" strike="noStrike" dirty="0">
                          <a:solidFill>
                            <a:srgbClr val="000000"/>
                          </a:solidFill>
                          <a:effectLst/>
                          <a:latin typeface="Calibri" panose="020F0502020204030204" pitchFamily="34" charset="0"/>
                        </a:rPr>
                      </a:br>
                      <a:r>
                        <a:rPr lang="sv-SE" sz="700" b="1" i="0" u="none" strike="noStrike" dirty="0">
                          <a:solidFill>
                            <a:srgbClr val="000000"/>
                          </a:solidFill>
                          <a:effectLst/>
                          <a:latin typeface="Calibri" panose="020F0502020204030204" pitchFamily="34" charset="0"/>
                        </a:rPr>
                        <a:t>bistånd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700" b="1" i="0" u="none" strike="noStrike">
                          <a:solidFill>
                            <a:srgbClr val="000000"/>
                          </a:solidFill>
                          <a:effectLst/>
                          <a:latin typeface="Calibri" panose="020F0502020204030204" pitchFamily="34" charset="0"/>
                        </a:rPr>
                        <a:t>Andel </a:t>
                      </a:r>
                      <a:br>
                        <a:rPr lang="sv-SE" sz="700" b="1" i="0" u="none" strike="noStrike">
                          <a:solidFill>
                            <a:srgbClr val="000000"/>
                          </a:solidFill>
                          <a:effectLst/>
                          <a:latin typeface="Calibri" panose="020F0502020204030204" pitchFamily="34" charset="0"/>
                        </a:rPr>
                      </a:br>
                      <a:r>
                        <a:rPr lang="sv-SE" sz="700" b="1" i="0" u="none" strike="noStrike">
                          <a:solidFill>
                            <a:srgbClr val="000000"/>
                          </a:solidFill>
                          <a:effectLst/>
                          <a:latin typeface="Calibri" panose="020F0502020204030204" pitchFamily="34" charset="0"/>
                        </a:rPr>
                        <a:t>öppet </a:t>
                      </a:r>
                      <a:br>
                        <a:rPr lang="sv-SE" sz="700" b="1" i="0" u="none" strike="noStrike">
                          <a:solidFill>
                            <a:srgbClr val="000000"/>
                          </a:solidFill>
                          <a:effectLst/>
                          <a:latin typeface="Calibri" panose="020F0502020204030204" pitchFamily="34" charset="0"/>
                        </a:rPr>
                      </a:br>
                      <a:r>
                        <a:rPr lang="sv-SE" sz="700" b="1" i="0" u="none" strike="noStrike">
                          <a:solidFill>
                            <a:srgbClr val="000000"/>
                          </a:solidFill>
                          <a:effectLst/>
                          <a:latin typeface="Calibri" panose="020F0502020204030204" pitchFamily="34" charset="0"/>
                        </a:rPr>
                        <a:t>arbetslösa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700" b="1" i="0" u="none" strike="noStrike">
                          <a:solidFill>
                            <a:srgbClr val="000000"/>
                          </a:solidFill>
                          <a:effectLst/>
                          <a:latin typeface="Calibri" panose="020F0502020204030204" pitchFamily="34" charset="0"/>
                        </a:rPr>
                        <a:t>Befolkning</a:t>
                      </a:r>
                      <a:br>
                        <a:rPr lang="sv-SE" sz="700" b="1" i="0" u="none" strike="noStrike">
                          <a:solidFill>
                            <a:srgbClr val="000000"/>
                          </a:solidFill>
                          <a:effectLst/>
                          <a:latin typeface="Calibri" panose="020F0502020204030204" pitchFamily="34" charset="0"/>
                        </a:rPr>
                      </a:br>
                      <a:r>
                        <a:rPr lang="sv-SE" sz="700" b="1" i="0" u="none" strike="noStrike">
                          <a:solidFill>
                            <a:srgbClr val="000000"/>
                          </a:solidFill>
                          <a:effectLst/>
                          <a:latin typeface="Calibri" panose="020F0502020204030204" pitchFamily="34" charset="0"/>
                        </a:rPr>
                        <a:t>2021-12-31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700" b="1" i="0" u="none" strike="noStrike" dirty="0">
                          <a:solidFill>
                            <a:srgbClr val="000000"/>
                          </a:solidFill>
                          <a:effectLst/>
                          <a:latin typeface="Calibri" panose="020F0502020204030204" pitchFamily="34" charset="0"/>
                        </a:rPr>
                        <a:t>Andel av kommunens invånare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3580108"/>
                  </a:ext>
                </a:extLst>
              </a:tr>
              <a:tr h="136890">
                <a:tc>
                  <a:txBody>
                    <a:bodyPr/>
                    <a:lstStyle/>
                    <a:p>
                      <a:pPr algn="l" fontAlgn="b"/>
                      <a:r>
                        <a:rPr lang="sv-SE" sz="700" b="0" i="0" u="none" strike="noStrike">
                          <a:solidFill>
                            <a:srgbClr val="000000"/>
                          </a:solidFill>
                          <a:effectLst/>
                          <a:latin typeface="Calibri" panose="020F0502020204030204" pitchFamily="34" charset="0"/>
                        </a:rPr>
                        <a:t>Lila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dirty="0" err="1">
                          <a:solidFill>
                            <a:srgbClr val="000000"/>
                          </a:solidFill>
                          <a:effectLst/>
                          <a:latin typeface="Calibri" panose="020F0502020204030204" pitchFamily="34" charset="0"/>
                        </a:rPr>
                        <a:t>Lulsundet</a:t>
                      </a:r>
                      <a:endParaRPr lang="sv-SE" sz="7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dirty="0">
                          <a:solidFill>
                            <a:srgbClr val="000000"/>
                          </a:solidFill>
                          <a:effectLst/>
                          <a:latin typeface="Calibri" panose="020F0502020204030204" pitchFamily="34" charset="0"/>
                        </a:rPr>
                        <a:t>412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155942"/>
                  </a:ext>
                </a:extLst>
              </a:tr>
              <a:tr h="136890">
                <a:tc>
                  <a:txBody>
                    <a:bodyPr/>
                    <a:lstStyle/>
                    <a:p>
                      <a:pPr algn="l" fontAlgn="b"/>
                      <a:r>
                        <a:rPr lang="sv-SE" sz="700" b="0" i="0" u="none" strike="noStrike">
                          <a:solidFill>
                            <a:srgbClr val="000000"/>
                          </a:solidFill>
                          <a:effectLst/>
                          <a:latin typeface="Calibri" panose="020F0502020204030204" pitchFamily="34" charset="0"/>
                        </a:rPr>
                        <a:t>Lila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Hällbacken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dirty="0">
                          <a:solidFill>
                            <a:srgbClr val="000000"/>
                          </a:solidFill>
                          <a:effectLst/>
                          <a:latin typeface="Calibri" panose="020F0502020204030204" pitchFamily="34" charset="0"/>
                        </a:rPr>
                        <a:t>402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1 160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888753"/>
                  </a:ext>
                </a:extLst>
              </a:tr>
              <a:tr h="136890">
                <a:tc>
                  <a:txBody>
                    <a:bodyPr/>
                    <a:lstStyle/>
                    <a:p>
                      <a:pPr algn="l" fontAlgn="b"/>
                      <a:r>
                        <a:rPr lang="sv-SE" sz="700" b="0" i="0" u="none" strike="noStrike">
                          <a:solidFill>
                            <a:srgbClr val="000000"/>
                          </a:solidFill>
                          <a:effectLst/>
                          <a:latin typeface="Calibri" panose="020F0502020204030204" pitchFamily="34" charset="0"/>
                        </a:rPr>
                        <a:t>Lila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Kronan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2 172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855991"/>
                  </a:ext>
                </a:extLst>
              </a:tr>
              <a:tr h="136890">
                <a:tc>
                  <a:txBody>
                    <a:bodyPr/>
                    <a:lstStyle/>
                    <a:p>
                      <a:pPr algn="l" fontAlgn="b"/>
                      <a:r>
                        <a:rPr lang="sv-SE" sz="700" b="0" i="0" u="none" strike="noStrike">
                          <a:solidFill>
                            <a:srgbClr val="000000"/>
                          </a:solidFill>
                          <a:effectLst/>
                          <a:latin typeface="Calibri" panose="020F0502020204030204" pitchFamily="34" charset="0"/>
                        </a:rPr>
                        <a:t>Lila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dirty="0">
                          <a:solidFill>
                            <a:srgbClr val="000000"/>
                          </a:solidFill>
                          <a:effectLst/>
                          <a:latin typeface="Calibri" panose="020F0502020204030204" pitchFamily="34" charset="0"/>
                        </a:rPr>
                        <a:t>Sunderbyn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dirty="0">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3 484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753382"/>
                  </a:ext>
                </a:extLst>
              </a:tr>
              <a:tr h="136890">
                <a:tc>
                  <a:txBody>
                    <a:bodyPr/>
                    <a:lstStyle/>
                    <a:p>
                      <a:pPr algn="l" fontAlgn="b"/>
                      <a:r>
                        <a:rPr lang="sv-SE" sz="700" b="0" i="0" u="none" strike="noStrike">
                          <a:solidFill>
                            <a:srgbClr val="000000"/>
                          </a:solidFill>
                          <a:effectLst/>
                          <a:latin typeface="Calibri" panose="020F0502020204030204" pitchFamily="34" charset="0"/>
                        </a:rPr>
                        <a:t>Lila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dirty="0">
                          <a:solidFill>
                            <a:srgbClr val="000000"/>
                          </a:solidFill>
                          <a:effectLst/>
                          <a:latin typeface="Calibri" panose="020F0502020204030204" pitchFamily="34" charset="0"/>
                        </a:rPr>
                        <a:t>Notviken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dirty="0">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834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507237"/>
                  </a:ext>
                </a:extLst>
              </a:tr>
              <a:tr h="136890">
                <a:tc>
                  <a:txBody>
                    <a:bodyPr/>
                    <a:lstStyle/>
                    <a:p>
                      <a:pPr algn="l" fontAlgn="b"/>
                      <a:r>
                        <a:rPr lang="sv-SE" sz="700" b="0" i="0" u="none" strike="noStrike">
                          <a:solidFill>
                            <a:srgbClr val="000000"/>
                          </a:solidFill>
                          <a:effectLst/>
                          <a:latin typeface="Calibri" panose="020F0502020204030204" pitchFamily="34" charset="0"/>
                        </a:rPr>
                        <a:t>Lila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Bensbyn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dirty="0">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858971"/>
                  </a:ext>
                </a:extLst>
              </a:tr>
              <a:tr h="136890">
                <a:tc>
                  <a:txBody>
                    <a:bodyPr/>
                    <a:lstStyle/>
                    <a:p>
                      <a:pPr algn="l" fontAlgn="b"/>
                      <a:r>
                        <a:rPr lang="sv-SE" sz="700" b="0" i="0" u="none" strike="noStrike">
                          <a:solidFill>
                            <a:srgbClr val="000000"/>
                          </a:solidFill>
                          <a:effectLst/>
                          <a:latin typeface="Calibri" panose="020F0502020204030204" pitchFamily="34" charset="0"/>
                        </a:rPr>
                        <a:t>Lila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Rutvik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dirty="0">
                          <a:solidFill>
                            <a:srgbClr val="000000"/>
                          </a:solidFill>
                          <a:effectLst/>
                          <a:latin typeface="Calibri" panose="020F0502020204030204" pitchFamily="34" charset="0"/>
                        </a:rPr>
                        <a:t>372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dirty="0">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1 147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619867"/>
                  </a:ext>
                </a:extLst>
              </a:tr>
              <a:tr h="136890">
                <a:tc>
                  <a:txBody>
                    <a:bodyPr/>
                    <a:lstStyle/>
                    <a:p>
                      <a:pPr algn="l" fontAlgn="b"/>
                      <a:r>
                        <a:rPr lang="sv-SE" sz="700" b="0" i="0" u="none" strike="noStrike">
                          <a:solidFill>
                            <a:srgbClr val="000000"/>
                          </a:solidFill>
                          <a:effectLst/>
                          <a:latin typeface="Calibri" panose="020F0502020204030204" pitchFamily="34" charset="0"/>
                        </a:rPr>
                        <a:t>Lila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Björsbyn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dirty="0">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907981"/>
                  </a:ext>
                </a:extLst>
              </a:tr>
              <a:tr h="136890">
                <a:tc>
                  <a:txBody>
                    <a:bodyPr/>
                    <a:lstStyle/>
                    <a:p>
                      <a:pPr algn="l" fontAlgn="b"/>
                      <a:r>
                        <a:rPr lang="sv-SE" sz="700" b="0" i="0" u="none" strike="noStrike">
                          <a:solidFill>
                            <a:srgbClr val="000000"/>
                          </a:solidFill>
                          <a:effectLst/>
                          <a:latin typeface="Calibri" panose="020F0502020204030204" pitchFamily="34" charset="0"/>
                        </a:rPr>
                        <a:t>Lila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Antnäs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41250"/>
                  </a:ext>
                </a:extLst>
              </a:tr>
              <a:tr h="136890">
                <a:tc>
                  <a:txBody>
                    <a:bodyPr/>
                    <a:lstStyle/>
                    <a:p>
                      <a:pPr algn="l" fontAlgn="b"/>
                      <a:r>
                        <a:rPr lang="sv-SE" sz="700" b="0" i="0" u="none" strike="noStrike">
                          <a:solidFill>
                            <a:srgbClr val="000000"/>
                          </a:solidFill>
                          <a:effectLst/>
                          <a:latin typeface="Calibri" panose="020F0502020204030204" pitchFamily="34" charset="0"/>
                        </a:rPr>
                        <a:t>Lila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Brändön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98899"/>
                  </a:ext>
                </a:extLst>
              </a:tr>
              <a:tr h="136890">
                <a:tc>
                  <a:txBody>
                    <a:bodyPr/>
                    <a:lstStyle/>
                    <a:p>
                      <a:pPr algn="l" fontAlgn="b"/>
                      <a:r>
                        <a:rPr lang="sv-SE" sz="700" b="0" i="0" u="none" strike="noStrike">
                          <a:solidFill>
                            <a:srgbClr val="000000"/>
                          </a:solidFill>
                          <a:effectLst/>
                          <a:latin typeface="Calibri" panose="020F0502020204030204" pitchFamily="34" charset="0"/>
                        </a:rPr>
                        <a:t>Lila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Måttsund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dirty="0">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dirty="0">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855601"/>
                  </a:ext>
                </a:extLst>
              </a:tr>
              <a:tr h="136890">
                <a:tc>
                  <a:txBody>
                    <a:bodyPr/>
                    <a:lstStyle/>
                    <a:p>
                      <a:pPr algn="l" fontAlgn="b"/>
                      <a:r>
                        <a:rPr lang="sv-SE" sz="700" b="0" i="0" u="none" strike="noStrike">
                          <a:solidFill>
                            <a:srgbClr val="000000"/>
                          </a:solidFill>
                          <a:effectLst/>
                          <a:latin typeface="Calibri" panose="020F0502020204030204" pitchFamily="34" charset="0"/>
                        </a:rPr>
                        <a:t>Grön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Kallax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dirty="0">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614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456543"/>
                  </a:ext>
                </a:extLst>
              </a:tr>
              <a:tr h="136890">
                <a:tc>
                  <a:txBody>
                    <a:bodyPr/>
                    <a:lstStyle/>
                    <a:p>
                      <a:pPr algn="l" fontAlgn="b"/>
                      <a:r>
                        <a:rPr lang="sv-SE" sz="700" b="0" i="0" u="none" strike="noStrike">
                          <a:solidFill>
                            <a:srgbClr val="000000"/>
                          </a:solidFill>
                          <a:effectLst/>
                          <a:latin typeface="Calibri" panose="020F0502020204030204" pitchFamily="34" charset="0"/>
                        </a:rPr>
                        <a:t>Grön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Karlsvik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dirty="0">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587473"/>
                  </a:ext>
                </a:extLst>
              </a:tr>
              <a:tr h="136890">
                <a:tc>
                  <a:txBody>
                    <a:bodyPr/>
                    <a:lstStyle/>
                    <a:p>
                      <a:pPr algn="l" fontAlgn="b"/>
                      <a:r>
                        <a:rPr lang="sv-SE" sz="700" b="0" i="0" u="none" strike="noStrike">
                          <a:solidFill>
                            <a:srgbClr val="000000"/>
                          </a:solidFill>
                          <a:effectLst/>
                          <a:latin typeface="Calibri" panose="020F0502020204030204" pitchFamily="34" charset="0"/>
                        </a:rPr>
                        <a:t>Grön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Hertsölandet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697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395596"/>
                  </a:ext>
                </a:extLst>
              </a:tr>
              <a:tr h="136890">
                <a:tc>
                  <a:txBody>
                    <a:bodyPr/>
                    <a:lstStyle/>
                    <a:p>
                      <a:pPr algn="l" fontAlgn="b"/>
                      <a:r>
                        <a:rPr lang="sv-SE" sz="700" b="0" i="0" u="none" strike="noStrike">
                          <a:solidFill>
                            <a:srgbClr val="000000"/>
                          </a:solidFill>
                          <a:effectLst/>
                          <a:latin typeface="Calibri" panose="020F0502020204030204" pitchFamily="34" charset="0"/>
                        </a:rPr>
                        <a:t>Grön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Bälinge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dirty="0">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748619"/>
                  </a:ext>
                </a:extLst>
              </a:tr>
              <a:tr h="136890">
                <a:tc>
                  <a:txBody>
                    <a:bodyPr/>
                    <a:lstStyle/>
                    <a:p>
                      <a:pPr algn="l" fontAlgn="b"/>
                      <a:r>
                        <a:rPr lang="sv-SE" sz="700" b="0" i="0" u="none" strike="noStrike">
                          <a:solidFill>
                            <a:srgbClr val="000000"/>
                          </a:solidFill>
                          <a:effectLst/>
                          <a:latin typeface="Calibri" panose="020F0502020204030204" pitchFamily="34" charset="0"/>
                        </a:rPr>
                        <a:t>Grön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Persön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dirty="0">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764815"/>
                  </a:ext>
                </a:extLst>
              </a:tr>
              <a:tr h="136890">
                <a:tc>
                  <a:txBody>
                    <a:bodyPr/>
                    <a:lstStyle/>
                    <a:p>
                      <a:pPr algn="l" fontAlgn="b"/>
                      <a:r>
                        <a:rPr lang="sv-SE" sz="700" b="0" i="0" u="none" strike="noStrike">
                          <a:solidFill>
                            <a:srgbClr val="000000"/>
                          </a:solidFill>
                          <a:effectLst/>
                          <a:latin typeface="Calibri" panose="020F0502020204030204" pitchFamily="34" charset="0"/>
                        </a:rPr>
                        <a:t>Grön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Alvik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1 120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705873"/>
                  </a:ext>
                </a:extLst>
              </a:tr>
              <a:tr h="136890">
                <a:tc>
                  <a:txBody>
                    <a:bodyPr/>
                    <a:lstStyle/>
                    <a:p>
                      <a:pPr algn="l" fontAlgn="b"/>
                      <a:r>
                        <a:rPr lang="sv-SE" sz="700" b="0" i="0" u="none" strike="noStrike">
                          <a:solidFill>
                            <a:srgbClr val="000000"/>
                          </a:solidFill>
                          <a:effectLst/>
                          <a:latin typeface="Calibri" panose="020F0502020204030204" pitchFamily="34" charset="0"/>
                        </a:rPr>
                        <a:t>Grön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Ersnäs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dirty="0">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1 008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382525"/>
                  </a:ext>
                </a:extLst>
              </a:tr>
              <a:tr h="136890">
                <a:tc>
                  <a:txBody>
                    <a:bodyPr/>
                    <a:lstStyle/>
                    <a:p>
                      <a:pPr algn="l" fontAlgn="b"/>
                      <a:r>
                        <a:rPr lang="sv-SE" sz="700" b="0" i="0" u="none" strike="noStrike">
                          <a:solidFill>
                            <a:srgbClr val="000000"/>
                          </a:solidFill>
                          <a:effectLst/>
                          <a:latin typeface="Calibri" panose="020F0502020204030204" pitchFamily="34" charset="0"/>
                        </a:rPr>
                        <a:t>Orange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Sundom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dirty="0">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421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831430"/>
                  </a:ext>
                </a:extLst>
              </a:tr>
              <a:tr h="136890">
                <a:tc>
                  <a:txBody>
                    <a:bodyPr/>
                    <a:lstStyle/>
                    <a:p>
                      <a:pPr algn="l" fontAlgn="b"/>
                      <a:r>
                        <a:rPr lang="sv-SE" sz="700" b="0" i="0" u="none" strike="noStrike">
                          <a:solidFill>
                            <a:srgbClr val="000000"/>
                          </a:solidFill>
                          <a:effectLst/>
                          <a:latin typeface="Calibri" panose="020F0502020204030204" pitchFamily="34" charset="0"/>
                        </a:rPr>
                        <a:t>Orange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Smedsbyn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855773"/>
                  </a:ext>
                </a:extLst>
              </a:tr>
              <a:tr h="136890">
                <a:tc>
                  <a:txBody>
                    <a:bodyPr/>
                    <a:lstStyle/>
                    <a:p>
                      <a:pPr algn="l" fontAlgn="b"/>
                      <a:r>
                        <a:rPr lang="sv-SE" sz="700" b="0" i="0" u="none" strike="noStrike">
                          <a:solidFill>
                            <a:srgbClr val="000000"/>
                          </a:solidFill>
                          <a:effectLst/>
                          <a:latin typeface="Calibri" panose="020F0502020204030204" pitchFamily="34" charset="0"/>
                        </a:rPr>
                        <a:t>Orange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Lövskatan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713491"/>
                  </a:ext>
                </a:extLst>
              </a:tr>
              <a:tr h="136890">
                <a:tc>
                  <a:txBody>
                    <a:bodyPr/>
                    <a:lstStyle/>
                    <a:p>
                      <a:pPr algn="l" fontAlgn="b"/>
                      <a:r>
                        <a:rPr lang="sv-SE" sz="700" b="0" i="0" u="none" strike="noStrike">
                          <a:solidFill>
                            <a:srgbClr val="000000"/>
                          </a:solidFill>
                          <a:effectLst/>
                          <a:latin typeface="Calibri" panose="020F0502020204030204" pitchFamily="34" charset="0"/>
                        </a:rPr>
                        <a:t>Orange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Klöverträsk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77164"/>
                  </a:ext>
                </a:extLst>
              </a:tr>
              <a:tr h="136890">
                <a:tc>
                  <a:txBody>
                    <a:bodyPr/>
                    <a:lstStyle/>
                    <a:p>
                      <a:pPr algn="l" fontAlgn="b"/>
                      <a:r>
                        <a:rPr lang="sv-SE" sz="700" b="0" i="0" u="none" strike="noStrike">
                          <a:solidFill>
                            <a:srgbClr val="000000"/>
                          </a:solidFill>
                          <a:effectLst/>
                          <a:latin typeface="Calibri" panose="020F0502020204030204" pitchFamily="34" charset="0"/>
                        </a:rPr>
                        <a:t>Orange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Jämtön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292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dirty="0">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429487"/>
                  </a:ext>
                </a:extLst>
              </a:tr>
              <a:tr h="136890">
                <a:tc>
                  <a:txBody>
                    <a:bodyPr/>
                    <a:lstStyle/>
                    <a:p>
                      <a:pPr algn="l" fontAlgn="b"/>
                      <a:r>
                        <a:rPr lang="sv-SE" sz="700" b="0" i="0" u="none" strike="noStrike">
                          <a:solidFill>
                            <a:srgbClr val="000000"/>
                          </a:solidFill>
                          <a:effectLst/>
                          <a:latin typeface="Calibri" panose="020F0502020204030204" pitchFamily="34" charset="0"/>
                        </a:rPr>
                        <a:t>Orange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Böle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284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dirty="0">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725030"/>
                  </a:ext>
                </a:extLst>
              </a:tr>
              <a:tr h="136890">
                <a:tc>
                  <a:txBody>
                    <a:bodyPr/>
                    <a:lstStyle/>
                    <a:p>
                      <a:pPr algn="l" fontAlgn="b"/>
                      <a:r>
                        <a:rPr lang="sv-SE" sz="700" b="0" i="0" u="none" strike="noStrike">
                          <a:solidFill>
                            <a:srgbClr val="000000"/>
                          </a:solidFill>
                          <a:effectLst/>
                          <a:latin typeface="Calibri" panose="020F0502020204030204" pitchFamily="34" charset="0"/>
                        </a:rPr>
                        <a:t>Orange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Råneå</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272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2 156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564024"/>
                  </a:ext>
                </a:extLst>
              </a:tr>
              <a:tr h="136890">
                <a:tc>
                  <a:txBody>
                    <a:bodyPr/>
                    <a:lstStyle/>
                    <a:p>
                      <a:pPr algn="l" fontAlgn="b"/>
                      <a:r>
                        <a:rPr lang="sv-SE" sz="700" b="0" i="0" u="none" strike="noStrike">
                          <a:solidFill>
                            <a:srgbClr val="000000"/>
                          </a:solidFill>
                          <a:effectLst/>
                          <a:latin typeface="Calibri" panose="020F0502020204030204" pitchFamily="34" charset="0"/>
                        </a:rPr>
                        <a:t>Orange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Niemisel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244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548569"/>
                  </a:ext>
                </a:extLst>
              </a:tr>
              <a:tr h="136890">
                <a:tc>
                  <a:txBody>
                    <a:bodyPr/>
                    <a:lstStyle/>
                    <a:p>
                      <a:pPr algn="l" fontAlgn="b"/>
                      <a:r>
                        <a:rPr lang="sv-SE" sz="700" b="0" i="0" u="none" strike="noStrike">
                          <a:solidFill>
                            <a:srgbClr val="000000"/>
                          </a:solidFill>
                          <a:effectLst/>
                          <a:latin typeface="Calibri" panose="020F0502020204030204" pitchFamily="34" charset="0"/>
                        </a:rPr>
                        <a:t>Gul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Svartöstaden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dirty="0">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725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637840"/>
                  </a:ext>
                </a:extLst>
              </a:tr>
              <a:tr h="136890">
                <a:tc>
                  <a:txBody>
                    <a:bodyPr/>
                    <a:lstStyle/>
                    <a:p>
                      <a:pPr algn="l" fontAlgn="b"/>
                      <a:r>
                        <a:rPr lang="sv-SE" sz="700" b="0" i="0" u="none" strike="noStrike">
                          <a:solidFill>
                            <a:srgbClr val="000000"/>
                          </a:solidFill>
                          <a:effectLst/>
                          <a:latin typeface="Calibri" panose="020F0502020204030204" pitchFamily="34" charset="0"/>
                        </a:rPr>
                        <a:t>Gul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Lerbäcken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181701"/>
                  </a:ext>
                </a:extLst>
              </a:tr>
              <a:tr h="136890">
                <a:tc>
                  <a:txBody>
                    <a:bodyPr/>
                    <a:lstStyle/>
                    <a:p>
                      <a:pPr algn="l" fontAlgn="b"/>
                      <a:r>
                        <a:rPr lang="sv-SE" sz="700" b="0" i="0" u="none" strike="noStrike">
                          <a:solidFill>
                            <a:srgbClr val="000000"/>
                          </a:solidFill>
                          <a:effectLst/>
                          <a:latin typeface="Calibri" panose="020F0502020204030204" pitchFamily="34" charset="0"/>
                        </a:rPr>
                        <a:t>Gul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Bergnäset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dirty="0">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3 793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897866"/>
                  </a:ext>
                </a:extLst>
              </a:tr>
              <a:tr h="136890">
                <a:tc>
                  <a:txBody>
                    <a:bodyPr/>
                    <a:lstStyle/>
                    <a:p>
                      <a:pPr algn="l" fontAlgn="b"/>
                      <a:r>
                        <a:rPr lang="sv-SE" sz="700" b="0" i="0" u="none" strike="noStrike">
                          <a:solidFill>
                            <a:srgbClr val="000000"/>
                          </a:solidFill>
                          <a:effectLst/>
                          <a:latin typeface="Calibri" panose="020F0502020204030204" pitchFamily="34" charset="0"/>
                        </a:rPr>
                        <a:t>Gul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Skurholmen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dirty="0">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4 496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13329"/>
                  </a:ext>
                </a:extLst>
              </a:tr>
              <a:tr h="136890">
                <a:tc>
                  <a:txBody>
                    <a:bodyPr/>
                    <a:lstStyle/>
                    <a:p>
                      <a:pPr algn="l" fontAlgn="b"/>
                      <a:r>
                        <a:rPr lang="sv-SE" sz="700" b="0" i="0" u="none" strike="noStrike">
                          <a:solidFill>
                            <a:srgbClr val="000000"/>
                          </a:solidFill>
                          <a:effectLst/>
                          <a:latin typeface="Calibri" panose="020F0502020204030204" pitchFamily="34" charset="0"/>
                        </a:rPr>
                        <a:t>Gul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Gammelstad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dirty="0">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4 837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990271"/>
                  </a:ext>
                </a:extLst>
              </a:tr>
              <a:tr h="136890">
                <a:tc>
                  <a:txBody>
                    <a:bodyPr/>
                    <a:lstStyle/>
                    <a:p>
                      <a:pPr algn="l" fontAlgn="b"/>
                      <a:r>
                        <a:rPr lang="sv-SE" sz="700" b="0" i="0" u="none" strike="noStrike">
                          <a:solidFill>
                            <a:srgbClr val="000000"/>
                          </a:solidFill>
                          <a:effectLst/>
                          <a:latin typeface="Calibri" panose="020F0502020204030204" pitchFamily="34" charset="0"/>
                        </a:rPr>
                        <a:t>Gul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Björkskatan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dirty="0">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4 277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819879"/>
                  </a:ext>
                </a:extLst>
              </a:tr>
              <a:tr h="136890">
                <a:tc>
                  <a:txBody>
                    <a:bodyPr/>
                    <a:lstStyle/>
                    <a:p>
                      <a:pPr algn="l" fontAlgn="b"/>
                      <a:r>
                        <a:rPr lang="sv-SE" sz="700" b="0" i="0" u="none" strike="noStrike">
                          <a:solidFill>
                            <a:srgbClr val="000000"/>
                          </a:solidFill>
                          <a:effectLst/>
                          <a:latin typeface="Calibri" panose="020F0502020204030204" pitchFamily="34" charset="0"/>
                        </a:rPr>
                        <a:t>Gul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Centrum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dirty="0">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dirty="0">
                          <a:solidFill>
                            <a:srgbClr val="000000"/>
                          </a:solidFill>
                          <a:effectLst/>
                          <a:latin typeface="Calibri" panose="020F0502020204030204" pitchFamily="34" charset="0"/>
                        </a:rPr>
                        <a:t>10 022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510688"/>
                  </a:ext>
                </a:extLst>
              </a:tr>
              <a:tr h="136890">
                <a:tc>
                  <a:txBody>
                    <a:bodyPr/>
                    <a:lstStyle/>
                    <a:p>
                      <a:pPr algn="l" fontAlgn="b"/>
                      <a:r>
                        <a:rPr lang="sv-SE" sz="700" b="0" i="0" u="none" strike="noStrike">
                          <a:solidFill>
                            <a:srgbClr val="000000"/>
                          </a:solidFill>
                          <a:effectLst/>
                          <a:latin typeface="Calibri" panose="020F0502020204030204" pitchFamily="34" charset="0"/>
                        </a:rPr>
                        <a:t>Gul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Mjölkudden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314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3 677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53570"/>
                  </a:ext>
                </a:extLst>
              </a:tr>
              <a:tr h="136890">
                <a:tc>
                  <a:txBody>
                    <a:bodyPr/>
                    <a:lstStyle/>
                    <a:p>
                      <a:pPr algn="l" fontAlgn="b"/>
                      <a:r>
                        <a:rPr lang="sv-SE" sz="700" b="0" i="0" u="none" strike="noStrike">
                          <a:solidFill>
                            <a:srgbClr val="000000"/>
                          </a:solidFill>
                          <a:effectLst/>
                          <a:latin typeface="Calibri" panose="020F0502020204030204" pitchFamily="34" charset="0"/>
                        </a:rPr>
                        <a:t>Gul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Bergviken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284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dirty="0">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dirty="0">
                          <a:solidFill>
                            <a:srgbClr val="000000"/>
                          </a:solidFill>
                          <a:effectLst/>
                          <a:latin typeface="Calibri" panose="020F0502020204030204" pitchFamily="34" charset="0"/>
                        </a:rPr>
                        <a:t>3 860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180189"/>
                  </a:ext>
                </a:extLst>
              </a:tr>
              <a:tr h="136890">
                <a:tc>
                  <a:txBody>
                    <a:bodyPr/>
                    <a:lstStyle/>
                    <a:p>
                      <a:pPr algn="l" fontAlgn="b"/>
                      <a:r>
                        <a:rPr lang="sv-SE" sz="700" b="0" i="0" u="none" strike="noStrike">
                          <a:solidFill>
                            <a:srgbClr val="000000"/>
                          </a:solidFill>
                          <a:effectLst/>
                          <a:latin typeface="Calibri" panose="020F0502020204030204" pitchFamily="34" charset="0"/>
                        </a:rPr>
                        <a:t>Blå</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Hertsön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285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dirty="0">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dirty="0">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dirty="0">
                          <a:solidFill>
                            <a:srgbClr val="000000"/>
                          </a:solidFill>
                          <a:effectLst/>
                          <a:latin typeface="Calibri" panose="020F0502020204030204" pitchFamily="34" charset="0"/>
                        </a:rPr>
                        <a:t>5 344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750627"/>
                  </a:ext>
                </a:extLst>
              </a:tr>
              <a:tr h="136890">
                <a:tc>
                  <a:txBody>
                    <a:bodyPr/>
                    <a:lstStyle/>
                    <a:p>
                      <a:pPr algn="l" fontAlgn="b"/>
                      <a:r>
                        <a:rPr lang="sv-SE" sz="700" b="0" i="0" u="none" strike="noStrike">
                          <a:solidFill>
                            <a:srgbClr val="000000"/>
                          </a:solidFill>
                          <a:effectLst/>
                          <a:latin typeface="Calibri" panose="020F0502020204030204" pitchFamily="34" charset="0"/>
                        </a:rPr>
                        <a:t>Blå</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Malmudden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276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1 013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dirty="0">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261911"/>
                  </a:ext>
                </a:extLst>
              </a:tr>
              <a:tr h="136890">
                <a:tc>
                  <a:txBody>
                    <a:bodyPr/>
                    <a:lstStyle/>
                    <a:p>
                      <a:pPr algn="l" fontAlgn="b"/>
                      <a:r>
                        <a:rPr lang="sv-SE" sz="700" b="0" i="0" u="none" strike="noStrike">
                          <a:solidFill>
                            <a:srgbClr val="000000"/>
                          </a:solidFill>
                          <a:effectLst/>
                          <a:latin typeface="Calibri" panose="020F0502020204030204" pitchFamily="34" charset="0"/>
                        </a:rPr>
                        <a:t>Blå</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Örnäset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271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dirty="0">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dirty="0">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2 948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dirty="0">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903308"/>
                  </a:ext>
                </a:extLst>
              </a:tr>
              <a:tr h="136890">
                <a:tc>
                  <a:txBody>
                    <a:bodyPr/>
                    <a:lstStyle/>
                    <a:p>
                      <a:pPr algn="l" fontAlgn="b"/>
                      <a:r>
                        <a:rPr lang="sv-SE" sz="700" b="0" i="0" u="none" strike="noStrike">
                          <a:solidFill>
                            <a:srgbClr val="000000"/>
                          </a:solidFill>
                          <a:effectLst/>
                          <a:latin typeface="Calibri" panose="020F0502020204030204" pitchFamily="34" charset="0"/>
                        </a:rPr>
                        <a:t>Blå</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Tuna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250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7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7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dirty="0">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dirty="0">
                          <a:solidFill>
                            <a:srgbClr val="000000"/>
                          </a:solidFill>
                          <a:effectLst/>
                          <a:latin typeface="Calibri" panose="020F0502020204030204" pitchFamily="34" charset="0"/>
                        </a:rPr>
                        <a:t>1 767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dirty="0">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430240"/>
                  </a:ext>
                </a:extLst>
              </a:tr>
              <a:tr h="136890">
                <a:tc>
                  <a:txBody>
                    <a:bodyPr/>
                    <a:lstStyle/>
                    <a:p>
                      <a:pPr algn="l" fontAlgn="b"/>
                      <a:r>
                        <a:rPr lang="sv-SE" sz="700" b="0" i="0" u="none" strike="noStrike">
                          <a:solidFill>
                            <a:srgbClr val="000000"/>
                          </a:solidFill>
                          <a:effectLst/>
                          <a:latin typeface="Calibri" panose="020F0502020204030204" pitchFamily="34" charset="0"/>
                        </a:rPr>
                        <a:t>Blå</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700" b="0" i="0" u="none" strike="noStrike">
                          <a:solidFill>
                            <a:srgbClr val="000000"/>
                          </a:solidFill>
                          <a:effectLst/>
                          <a:latin typeface="Calibri" panose="020F0502020204030204" pitchFamily="34" charset="0"/>
                        </a:rPr>
                        <a:t>Porsön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700" b="0" i="0" u="none" strike="noStrike">
                          <a:solidFill>
                            <a:srgbClr val="000000"/>
                          </a:solidFill>
                          <a:effectLst/>
                          <a:latin typeface="Calibri" panose="020F0502020204030204" pitchFamily="34" charset="0"/>
                        </a:rPr>
                        <a:t>120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7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7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700" b="0" i="0" u="none" strike="noStrike" dirty="0">
                          <a:solidFill>
                            <a:srgbClr val="000000"/>
                          </a:solidFill>
                          <a:effectLst/>
                          <a:latin typeface="Calibri" panose="020F0502020204030204" pitchFamily="34" charset="0"/>
                        </a:rPr>
                        <a:t>5 475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700" b="0" i="0" u="none" strike="noStrike" dirty="0">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774132"/>
                  </a:ext>
                </a:extLst>
              </a:tr>
            </a:tbl>
          </a:graphicData>
        </a:graphic>
      </p:graphicFrame>
    </p:spTree>
    <p:extLst>
      <p:ext uri="{BB962C8B-B14F-4D97-AF65-F5344CB8AC3E}">
        <p14:creationId xmlns:p14="http://schemas.microsoft.com/office/powerpoint/2010/main" val="3996755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Dataunderlag</a:t>
            </a:r>
          </a:p>
          <a:p>
            <a:endParaRPr lang="sv-SE" sz="1800" b="1"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solidFill>
                  <a:schemeClr val="tx1">
                    <a:lumMod val="85000"/>
                    <a:lumOff val="15000"/>
                  </a:schemeClr>
                </a:solidFill>
                <a:latin typeface="HelveticaNeueLT W1G 55 Roman" panose="020B0604020202020204" pitchFamily="34" charset="0"/>
              </a:rPr>
              <a:t>Tabellen visar motsvarande genomsnitt för områdena i respektive grupp. </a:t>
            </a:r>
            <a:endParaRPr lang="sv-SE" sz="1200" dirty="0">
              <a:solidFill>
                <a:srgbClr val="141414"/>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 1">
            <a:extLst>
              <a:ext uri="{FF2B5EF4-FFF2-40B4-BE49-F238E27FC236}">
                <a16:creationId xmlns:a16="http://schemas.microsoft.com/office/drawing/2014/main" id="{7DA737B0-40F6-1440-A952-2D4E47B2BCAC}"/>
              </a:ext>
            </a:extLst>
          </p:cNvPr>
          <p:cNvGraphicFramePr>
            <a:graphicFrameLocks noGrp="1"/>
          </p:cNvGraphicFramePr>
          <p:nvPr/>
        </p:nvGraphicFramePr>
        <p:xfrm>
          <a:off x="3097146" y="2566987"/>
          <a:ext cx="8864603" cy="1724025"/>
        </p:xfrm>
        <a:graphic>
          <a:graphicData uri="http://schemas.openxmlformats.org/drawingml/2006/table">
            <a:tbl>
              <a:tblPr/>
              <a:tblGrid>
                <a:gridCol w="2085228">
                  <a:extLst>
                    <a:ext uri="{9D8B030D-6E8A-4147-A177-3AD203B41FA5}">
                      <a16:colId xmlns:a16="http://schemas.microsoft.com/office/drawing/2014/main" val="3416712585"/>
                    </a:ext>
                  </a:extLst>
                </a:gridCol>
                <a:gridCol w="609382">
                  <a:extLst>
                    <a:ext uri="{9D8B030D-6E8A-4147-A177-3AD203B41FA5}">
                      <a16:colId xmlns:a16="http://schemas.microsoft.com/office/drawing/2014/main" val="3497701279"/>
                    </a:ext>
                  </a:extLst>
                </a:gridCol>
                <a:gridCol w="660164">
                  <a:extLst>
                    <a:ext uri="{9D8B030D-6E8A-4147-A177-3AD203B41FA5}">
                      <a16:colId xmlns:a16="http://schemas.microsoft.com/office/drawing/2014/main" val="2619998146"/>
                    </a:ext>
                  </a:extLst>
                </a:gridCol>
                <a:gridCol w="609382">
                  <a:extLst>
                    <a:ext uri="{9D8B030D-6E8A-4147-A177-3AD203B41FA5}">
                      <a16:colId xmlns:a16="http://schemas.microsoft.com/office/drawing/2014/main" val="2443210899"/>
                    </a:ext>
                  </a:extLst>
                </a:gridCol>
                <a:gridCol w="609382">
                  <a:extLst>
                    <a:ext uri="{9D8B030D-6E8A-4147-A177-3AD203B41FA5}">
                      <a16:colId xmlns:a16="http://schemas.microsoft.com/office/drawing/2014/main" val="3497479286"/>
                    </a:ext>
                  </a:extLst>
                </a:gridCol>
                <a:gridCol w="609382">
                  <a:extLst>
                    <a:ext uri="{9D8B030D-6E8A-4147-A177-3AD203B41FA5}">
                      <a16:colId xmlns:a16="http://schemas.microsoft.com/office/drawing/2014/main" val="1518819442"/>
                    </a:ext>
                  </a:extLst>
                </a:gridCol>
                <a:gridCol w="609382">
                  <a:extLst>
                    <a:ext uri="{9D8B030D-6E8A-4147-A177-3AD203B41FA5}">
                      <a16:colId xmlns:a16="http://schemas.microsoft.com/office/drawing/2014/main" val="1321262459"/>
                    </a:ext>
                  </a:extLst>
                </a:gridCol>
                <a:gridCol w="609382">
                  <a:extLst>
                    <a:ext uri="{9D8B030D-6E8A-4147-A177-3AD203B41FA5}">
                      <a16:colId xmlns:a16="http://schemas.microsoft.com/office/drawing/2014/main" val="1493801055"/>
                    </a:ext>
                  </a:extLst>
                </a:gridCol>
                <a:gridCol w="609382">
                  <a:extLst>
                    <a:ext uri="{9D8B030D-6E8A-4147-A177-3AD203B41FA5}">
                      <a16:colId xmlns:a16="http://schemas.microsoft.com/office/drawing/2014/main" val="3093584625"/>
                    </a:ext>
                  </a:extLst>
                </a:gridCol>
                <a:gridCol w="609382">
                  <a:extLst>
                    <a:ext uri="{9D8B030D-6E8A-4147-A177-3AD203B41FA5}">
                      <a16:colId xmlns:a16="http://schemas.microsoft.com/office/drawing/2014/main" val="796227237"/>
                    </a:ext>
                  </a:extLst>
                </a:gridCol>
                <a:gridCol w="609382">
                  <a:extLst>
                    <a:ext uri="{9D8B030D-6E8A-4147-A177-3AD203B41FA5}">
                      <a16:colId xmlns:a16="http://schemas.microsoft.com/office/drawing/2014/main" val="1490025344"/>
                    </a:ext>
                  </a:extLst>
                </a:gridCol>
                <a:gridCol w="634773">
                  <a:extLst>
                    <a:ext uri="{9D8B030D-6E8A-4147-A177-3AD203B41FA5}">
                      <a16:colId xmlns:a16="http://schemas.microsoft.com/office/drawing/2014/main" val="2870581306"/>
                    </a:ext>
                  </a:extLst>
                </a:gridCol>
              </a:tblGrid>
              <a:tr h="771525">
                <a:tc>
                  <a:txBody>
                    <a:bodyPr/>
                    <a:lstStyle/>
                    <a:p>
                      <a:pPr algn="l" fontAlgn="b"/>
                      <a:r>
                        <a:rPr lang="sv-SE"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900" b="1" i="0" u="none" strike="noStrike">
                          <a:solidFill>
                            <a:srgbClr val="000000"/>
                          </a:solidFill>
                          <a:effectLst/>
                          <a:latin typeface="Calibri" panose="020F0502020204030204" pitchFamily="34" charset="0"/>
                        </a:rPr>
                        <a:t>Median-</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inkomst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900" b="1" i="0" u="none" strike="noStrike">
                          <a:solidFill>
                            <a:srgbClr val="000000"/>
                          </a:solidFill>
                          <a:effectLst/>
                          <a:latin typeface="Calibri" panose="020F0502020204030204" pitchFamily="34" charset="0"/>
                        </a:rPr>
                        <a:t>Andel</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förvärvs-</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arbetande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900" b="1" i="0" u="none" strike="noStrike">
                          <a:solidFill>
                            <a:srgbClr val="000000"/>
                          </a:solidFill>
                          <a:effectLst/>
                          <a:latin typeface="Calibri" panose="020F0502020204030204" pitchFamily="34" charset="0"/>
                        </a:rPr>
                        <a:t>Andel med </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efter-gymnasial </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utbildning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900" b="1" i="0" u="none" strike="noStrike">
                          <a:solidFill>
                            <a:srgbClr val="000000"/>
                          </a:solidFill>
                          <a:effectLst/>
                          <a:latin typeface="Calibri" panose="020F0502020204030204" pitchFamily="34" charset="0"/>
                        </a:rPr>
                        <a:t>Andel inv.</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0-19 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900" b="1" i="0" u="none" strike="noStrike" dirty="0">
                          <a:solidFill>
                            <a:srgbClr val="000000"/>
                          </a:solidFill>
                          <a:effectLst/>
                          <a:latin typeface="Calibri" panose="020F0502020204030204" pitchFamily="34" charset="0"/>
                        </a:rPr>
                        <a:t>Andel inv.</a:t>
                      </a:r>
                      <a:br>
                        <a:rPr lang="sv-SE" sz="900" b="1" i="0" u="none" strike="noStrike" dirty="0">
                          <a:solidFill>
                            <a:srgbClr val="000000"/>
                          </a:solidFill>
                          <a:effectLst/>
                          <a:latin typeface="Calibri" panose="020F0502020204030204" pitchFamily="34" charset="0"/>
                        </a:rPr>
                      </a:br>
                      <a:r>
                        <a:rPr lang="sv-SE" sz="900" b="1" i="0" u="none" strike="noStrike" dirty="0">
                          <a:solidFill>
                            <a:srgbClr val="000000"/>
                          </a:solidFill>
                          <a:effectLst/>
                          <a:latin typeface="Calibri" panose="020F0502020204030204" pitchFamily="34" charset="0"/>
                        </a:rPr>
                        <a:t>65+ år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900" b="1" i="0" u="none" strike="noStrike">
                          <a:solidFill>
                            <a:srgbClr val="000000"/>
                          </a:solidFill>
                          <a:effectLst/>
                          <a:latin typeface="Calibri" panose="020F0502020204030204" pitchFamily="34" charset="0"/>
                        </a:rPr>
                        <a:t>Andel födda </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utanför </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EU/EFTA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900" b="1" i="0" u="none" strike="noStrike">
                          <a:solidFill>
                            <a:srgbClr val="000000"/>
                          </a:solidFill>
                          <a:effectLst/>
                          <a:latin typeface="Calibri" panose="020F0502020204030204" pitchFamily="34" charset="0"/>
                        </a:rPr>
                        <a:t>Ohälsotal</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(dagar)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900" b="1" i="0" u="none" strike="noStrike">
                          <a:solidFill>
                            <a:srgbClr val="000000"/>
                          </a:solidFill>
                          <a:effectLst/>
                          <a:latin typeface="Calibri" panose="020F0502020204030204" pitchFamily="34" charset="0"/>
                        </a:rPr>
                        <a:t>Andel med</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ekonomiskt</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bistånd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900" b="1" i="0" u="none" strike="noStrike">
                          <a:solidFill>
                            <a:srgbClr val="000000"/>
                          </a:solidFill>
                          <a:effectLst/>
                          <a:latin typeface="Calibri" panose="020F0502020204030204" pitchFamily="34" charset="0"/>
                        </a:rPr>
                        <a:t>Andel </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öppet </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arbetslösa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900" b="1" i="0" u="none" strike="noStrike">
                          <a:solidFill>
                            <a:srgbClr val="000000"/>
                          </a:solidFill>
                          <a:effectLst/>
                          <a:latin typeface="Calibri" panose="020F0502020204030204" pitchFamily="34" charset="0"/>
                        </a:rPr>
                        <a:t>Befolkning</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2021-12-31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900" b="1" i="0" u="none" strike="noStrike">
                          <a:solidFill>
                            <a:srgbClr val="000000"/>
                          </a:solidFill>
                          <a:effectLst/>
                          <a:latin typeface="Calibri" panose="020F0502020204030204" pitchFamily="34" charset="0"/>
                        </a:rPr>
                        <a:t>Andel av kommunens invånare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2688551"/>
                  </a:ext>
                </a:extLst>
              </a:tr>
              <a:tr h="190500">
                <a:tc>
                  <a:txBody>
                    <a:bodyPr/>
                    <a:lstStyle/>
                    <a:p>
                      <a:pPr algn="l" fontAlgn="b"/>
                      <a:r>
                        <a:rPr lang="sv-SE" sz="1000" b="0" i="0" u="none" strike="noStrike">
                          <a:solidFill>
                            <a:srgbClr val="000000"/>
                          </a:solidFill>
                          <a:effectLst/>
                          <a:latin typeface="Calibri" panose="020F0502020204030204" pitchFamily="34" charset="0"/>
                        </a:rPr>
                        <a:t>Lila SEKOM-grupp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1000" b="0" i="0" u="none" strike="noStrike">
                          <a:solidFill>
                            <a:srgbClr val="000000"/>
                          </a:solidFill>
                          <a:effectLst/>
                          <a:latin typeface="Calibri" panose="020F0502020204030204" pitchFamily="34" charset="0"/>
                        </a:rPr>
                        <a:t>380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10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1000" b="0" i="0" u="none" strike="noStrike">
                          <a:solidFill>
                            <a:srgbClr val="000000"/>
                          </a:solidFill>
                          <a:effectLst/>
                          <a:latin typeface="Calibri" panose="020F050202020403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13 719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1000" b="0" i="0" u="none" strike="noStrike">
                          <a:solidFill>
                            <a:srgbClr val="000000"/>
                          </a:solidFill>
                          <a:effectLst/>
                          <a:latin typeface="Calibri" panose="020F0502020204030204" pitchFamily="34" charset="0"/>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186382"/>
                  </a:ext>
                </a:extLst>
              </a:tr>
              <a:tr h="190500">
                <a:tc>
                  <a:txBody>
                    <a:bodyPr/>
                    <a:lstStyle/>
                    <a:p>
                      <a:pPr algn="l" fontAlgn="b"/>
                      <a:r>
                        <a:rPr lang="sv-SE" sz="1000" b="0" i="0" u="none" strike="noStrike">
                          <a:solidFill>
                            <a:srgbClr val="000000"/>
                          </a:solidFill>
                          <a:effectLst/>
                          <a:latin typeface="Calibri" panose="020F0502020204030204" pitchFamily="34" charset="0"/>
                        </a:rPr>
                        <a:t>Grön SEKOM-grupp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1000" b="0" i="0" u="none" strike="noStrike">
                          <a:solidFill>
                            <a:srgbClr val="000000"/>
                          </a:solidFill>
                          <a:effectLst/>
                          <a:latin typeface="Calibri" panose="020F0502020204030204" pitchFamily="34" charset="0"/>
                        </a:rPr>
                        <a:t>352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10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0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sv-SE"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5 753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10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007347"/>
                  </a:ext>
                </a:extLst>
              </a:tr>
              <a:tr h="190500">
                <a:tc>
                  <a:txBody>
                    <a:bodyPr/>
                    <a:lstStyle/>
                    <a:p>
                      <a:pPr algn="l" fontAlgn="b"/>
                      <a:r>
                        <a:rPr lang="sv-SE" sz="1000" b="0" i="0" u="none" strike="noStrike">
                          <a:solidFill>
                            <a:srgbClr val="000000"/>
                          </a:solidFill>
                          <a:effectLst/>
                          <a:latin typeface="Calibri" panose="020F0502020204030204" pitchFamily="34" charset="0"/>
                        </a:rPr>
                        <a:t>Orange SEKOM-grupp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1000" b="0" i="0" u="none" strike="noStrike">
                          <a:solidFill>
                            <a:srgbClr val="000000"/>
                          </a:solidFill>
                          <a:effectLst/>
                          <a:latin typeface="Calibri" panose="020F0502020204030204" pitchFamily="34" charset="0"/>
                        </a:rPr>
                        <a:t>296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000" b="0"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10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000" b="0" i="0" u="none" strike="noStrike">
                          <a:solidFill>
                            <a:srgbClr val="000000"/>
                          </a:solidFill>
                          <a:effectLst/>
                          <a:latin typeface="Calibri" panose="020F0502020204030204" pitchFamily="34" charset="0"/>
                        </a:rPr>
                        <a:t>6 198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10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887245"/>
                  </a:ext>
                </a:extLst>
              </a:tr>
              <a:tr h="190500">
                <a:tc>
                  <a:txBody>
                    <a:bodyPr/>
                    <a:lstStyle/>
                    <a:p>
                      <a:pPr algn="l" fontAlgn="b"/>
                      <a:r>
                        <a:rPr lang="sv-SE" sz="1000" b="0" i="0" u="none" strike="noStrike">
                          <a:solidFill>
                            <a:srgbClr val="000000"/>
                          </a:solidFill>
                          <a:effectLst/>
                          <a:latin typeface="Calibri" panose="020F0502020204030204" pitchFamily="34" charset="0"/>
                        </a:rPr>
                        <a:t>Gul SEKOM-grupp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1000" b="0" i="0" u="none" strike="noStrike">
                          <a:solidFill>
                            <a:srgbClr val="000000"/>
                          </a:solidFill>
                          <a:effectLst/>
                          <a:latin typeface="Calibri" panose="020F0502020204030204" pitchFamily="34" charset="0"/>
                        </a:rPr>
                        <a:t>324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0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sv-SE"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000" b="0" i="0" u="none" strike="noStrike">
                          <a:solidFill>
                            <a:srgbClr val="000000"/>
                          </a:solidFill>
                          <a:effectLst/>
                          <a:latin typeface="Calibri" panose="020F0502020204030204" pitchFamily="34" charset="0"/>
                        </a:rPr>
                        <a:t>36 580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1000" b="0" i="0" u="none" strike="noStrike">
                          <a:solidFill>
                            <a:srgbClr val="000000"/>
                          </a:solidFill>
                          <a:effectLst/>
                          <a:latin typeface="Calibri" panose="020F0502020204030204" pitchFamily="34" charset="0"/>
                        </a:rPr>
                        <a:t>46,4%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4575941"/>
                  </a:ext>
                </a:extLst>
              </a:tr>
              <a:tr h="190500">
                <a:tc>
                  <a:txBody>
                    <a:bodyPr/>
                    <a:lstStyle/>
                    <a:p>
                      <a:pPr algn="l" fontAlgn="b"/>
                      <a:r>
                        <a:rPr lang="sv-SE" sz="1000" b="0" i="0" u="none" strike="noStrike">
                          <a:solidFill>
                            <a:srgbClr val="000000"/>
                          </a:solidFill>
                          <a:effectLst/>
                          <a:latin typeface="Calibri" panose="020F0502020204030204" pitchFamily="34" charset="0"/>
                        </a:rPr>
                        <a:t>Blå SEKOM-grupp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1000" b="0" i="0" u="none" strike="noStrike">
                          <a:solidFill>
                            <a:srgbClr val="000000"/>
                          </a:solidFill>
                          <a:effectLst/>
                          <a:latin typeface="Calibri" panose="020F0502020204030204" pitchFamily="34" charset="0"/>
                        </a:rPr>
                        <a:t>241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10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10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sv-SE"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10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10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sv-SE" sz="10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sv-SE" sz="1000" b="0" i="0" u="none" strike="noStrike">
                          <a:solidFill>
                            <a:srgbClr val="000000"/>
                          </a:solidFill>
                          <a:effectLst/>
                          <a:latin typeface="Calibri" panose="020F0502020204030204" pitchFamily="34" charset="0"/>
                        </a:rPr>
                        <a:t>16 547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1000" b="0" i="0" u="none" strike="noStrike" dirty="0">
                          <a:solidFill>
                            <a:srgbClr val="000000"/>
                          </a:solidFill>
                          <a:effectLst/>
                          <a:latin typeface="Calibri" panose="020F0502020204030204" pitchFamily="34" charset="0"/>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748578"/>
                  </a:ext>
                </a:extLst>
              </a:tr>
            </a:tbl>
          </a:graphicData>
        </a:graphic>
      </p:graphicFrame>
    </p:spTree>
    <p:extLst>
      <p:ext uri="{BB962C8B-B14F-4D97-AF65-F5344CB8AC3E}">
        <p14:creationId xmlns:p14="http://schemas.microsoft.com/office/powerpoint/2010/main" val="2337865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30000"/>
              </a:lnSpc>
            </a:pPr>
            <a:r>
              <a:rPr lang="sv-SE" sz="1800" b="1" dirty="0">
                <a:solidFill>
                  <a:schemeClr val="tx1">
                    <a:lumMod val="85000"/>
                    <a:lumOff val="15000"/>
                  </a:schemeClr>
                </a:solidFill>
                <a:latin typeface="HelveticaNeueLT W1G 55 Roman" panose="020B0604020202020204" pitchFamily="34" charset="0"/>
              </a:rPr>
              <a:t>Förvärvsinkomst</a:t>
            </a:r>
          </a:p>
          <a:p>
            <a:pPr>
              <a:lnSpc>
                <a:spcPct val="130000"/>
              </a:lnSpc>
            </a:pPr>
            <a:endParaRPr lang="sv-SE" sz="1800" b="1" dirty="0">
              <a:solidFill>
                <a:schemeClr val="tx1">
                  <a:lumMod val="85000"/>
                  <a:lumOff val="15000"/>
                </a:schemeClr>
              </a:solidFill>
              <a:latin typeface="HelveticaNeueLT W1G 55 Roman" panose="020B0604020202020204" pitchFamily="34" charset="0"/>
            </a:endParaRPr>
          </a:p>
          <a:p>
            <a:pPr>
              <a:lnSpc>
                <a:spcPct val="130000"/>
              </a:lnSpc>
            </a:pPr>
            <a:r>
              <a:rPr lang="sv-SE" sz="1200" dirty="0">
                <a:solidFill>
                  <a:schemeClr val="tx1">
                    <a:lumMod val="85000"/>
                    <a:lumOff val="15000"/>
                  </a:schemeClr>
                </a:solidFill>
                <a:latin typeface="HelveticaNeueLT W1G 55 Roman" panose="020B0604020202020204" pitchFamily="34" charset="0"/>
              </a:rPr>
              <a:t>Förvärvsinkomst</a:t>
            </a:r>
          </a:p>
          <a:p>
            <a:pPr>
              <a:lnSpc>
                <a:spcPct val="130000"/>
              </a:lnSpc>
            </a:pPr>
            <a:r>
              <a:rPr lang="sv-SE" sz="1200" dirty="0">
                <a:solidFill>
                  <a:schemeClr val="tx1">
                    <a:lumMod val="85000"/>
                    <a:lumOff val="15000"/>
                  </a:schemeClr>
                </a:solidFill>
                <a:latin typeface="HelveticaNeueLT W1G 55 Roman" panose="020B0604020202020204" pitchFamily="34" charset="0"/>
              </a:rPr>
              <a:t>20+ år, 2020-12-31</a:t>
            </a:r>
          </a:p>
          <a:p>
            <a:pPr>
              <a:lnSpc>
                <a:spcPct val="1300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6D6D1323-0B90-4B79-CC26-966A1EBB31DD}"/>
              </a:ext>
            </a:extLst>
          </p:cNvPr>
          <p:cNvPicPr>
            <a:picLocks noChangeAspect="1"/>
          </p:cNvPicPr>
          <p:nvPr/>
        </p:nvPicPr>
        <p:blipFill>
          <a:blip r:embed="rId3"/>
          <a:stretch>
            <a:fillRect/>
          </a:stretch>
        </p:blipFill>
        <p:spPr>
          <a:xfrm>
            <a:off x="3619500" y="63500"/>
            <a:ext cx="7707142" cy="6731000"/>
          </a:xfrm>
          <a:prstGeom prst="rect">
            <a:avLst/>
          </a:prstGeom>
        </p:spPr>
      </p:pic>
      <p:pic>
        <p:nvPicPr>
          <p:cNvPr id="3" name="Bildobjekt 2">
            <a:extLst>
              <a:ext uri="{FF2B5EF4-FFF2-40B4-BE49-F238E27FC236}">
                <a16:creationId xmlns:a16="http://schemas.microsoft.com/office/drawing/2014/main" id="{DA9C4D2B-5C80-9810-ADE9-8BB43305E77F}"/>
              </a:ext>
            </a:extLst>
          </p:cNvPr>
          <p:cNvPicPr>
            <a:picLocks noChangeAspect="1"/>
          </p:cNvPicPr>
          <p:nvPr/>
        </p:nvPicPr>
        <p:blipFill>
          <a:blip r:embed="rId4"/>
          <a:stretch>
            <a:fillRect/>
          </a:stretch>
        </p:blipFill>
        <p:spPr>
          <a:xfrm>
            <a:off x="317500" y="3098800"/>
            <a:ext cx="1847850" cy="1019175"/>
          </a:xfrm>
          <a:prstGeom prst="rect">
            <a:avLst/>
          </a:prstGeom>
        </p:spPr>
      </p:pic>
      <p:pic>
        <p:nvPicPr>
          <p:cNvPr id="4" name="Bildobjekt 3">
            <a:extLst>
              <a:ext uri="{FF2B5EF4-FFF2-40B4-BE49-F238E27FC236}">
                <a16:creationId xmlns:a16="http://schemas.microsoft.com/office/drawing/2014/main" id="{F4BECA85-2C21-8EEF-A1BC-225888454EF9}"/>
              </a:ext>
            </a:extLst>
          </p:cNvPr>
          <p:cNvPicPr>
            <a:picLocks noChangeAspect="1"/>
          </p:cNvPicPr>
          <p:nvPr/>
        </p:nvPicPr>
        <p:blipFill>
          <a:blip r:embed="rId5"/>
          <a:stretch>
            <a:fillRect/>
          </a:stretch>
        </p:blipFill>
        <p:spPr>
          <a:xfrm>
            <a:off x="317500" y="3098800"/>
            <a:ext cx="1847850" cy="1019175"/>
          </a:xfrm>
          <a:prstGeom prst="rect">
            <a:avLst/>
          </a:prstGeom>
        </p:spPr>
      </p:pic>
    </p:spTree>
    <p:extLst>
      <p:ext uri="{BB962C8B-B14F-4D97-AF65-F5344CB8AC3E}">
        <p14:creationId xmlns:p14="http://schemas.microsoft.com/office/powerpoint/2010/main" val="248529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3BF15EE-0DC8-A548-656D-8F3E0C14C0F0}"/>
              </a:ext>
            </a:extLst>
          </p:cNvPr>
          <p:cNvPicPr>
            <a:picLocks noChangeAspect="1"/>
          </p:cNvPicPr>
          <p:nvPr/>
        </p:nvPicPr>
        <p:blipFill rotWithShape="1">
          <a:blip r:embed="rId2"/>
          <a:srcRect b="61579"/>
          <a:stretch/>
        </p:blipFill>
        <p:spPr>
          <a:xfrm>
            <a:off x="0" y="56363"/>
            <a:ext cx="10123529" cy="6801637"/>
          </a:xfrm>
          <a:prstGeom prst="rect">
            <a:avLst/>
          </a:prstGeom>
        </p:spPr>
      </p:pic>
    </p:spTree>
    <p:extLst>
      <p:ext uri="{BB962C8B-B14F-4D97-AF65-F5344CB8AC3E}">
        <p14:creationId xmlns:p14="http://schemas.microsoft.com/office/powerpoint/2010/main" val="1234701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30000"/>
              </a:lnSpc>
            </a:pPr>
            <a:r>
              <a:rPr lang="sv-SE" sz="1800" b="1" dirty="0">
                <a:solidFill>
                  <a:schemeClr val="tx1">
                    <a:lumMod val="85000"/>
                    <a:lumOff val="15000"/>
                  </a:schemeClr>
                </a:solidFill>
                <a:latin typeface="HelveticaNeueLT W1G 55 Roman" panose="020B0604020202020204" pitchFamily="34" charset="0"/>
              </a:rPr>
              <a:t>Förvärvsgrad</a:t>
            </a:r>
          </a:p>
          <a:p>
            <a:pPr>
              <a:lnSpc>
                <a:spcPct val="130000"/>
              </a:lnSpc>
            </a:pPr>
            <a:endParaRPr lang="sv-SE" sz="1800" b="1"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solidFill>
                  <a:schemeClr val="tx1">
                    <a:lumMod val="85000"/>
                    <a:lumOff val="15000"/>
                  </a:schemeClr>
                </a:solidFill>
                <a:latin typeface="HelveticaNeueLT W1G 55 Roman" panose="020B0604020202020204" pitchFamily="34" charset="0"/>
              </a:rPr>
              <a:t>Andel förvärvsarbetande </a:t>
            </a:r>
            <a:br>
              <a:rPr lang="sv-SE" sz="1200" dirty="0">
                <a:solidFill>
                  <a:schemeClr val="tx1">
                    <a:lumMod val="85000"/>
                    <a:lumOff val="15000"/>
                  </a:schemeClr>
                </a:solidFill>
                <a:latin typeface="HelveticaNeueLT W1G 55 Roman" panose="020B0604020202020204" pitchFamily="34" charset="0"/>
              </a:rPr>
            </a:br>
            <a:r>
              <a:rPr lang="sv-SE" sz="1200" dirty="0">
                <a:solidFill>
                  <a:schemeClr val="tx1">
                    <a:lumMod val="85000"/>
                    <a:lumOff val="15000"/>
                  </a:schemeClr>
                </a:solidFill>
                <a:latin typeface="HelveticaNeueLT W1G 55 Roman" panose="020B0604020202020204" pitchFamily="34" charset="0"/>
              </a:rPr>
              <a:t>invånare 20-64 år, 2020-12-31 </a:t>
            </a:r>
            <a:br>
              <a:rPr lang="sv-SE" sz="1200" dirty="0">
                <a:solidFill>
                  <a:schemeClr val="tx1">
                    <a:lumMod val="85000"/>
                    <a:lumOff val="15000"/>
                  </a:schemeClr>
                </a:solidFill>
                <a:latin typeface="HelveticaNeueLT W1G 55 Roman" panose="020B0604020202020204" pitchFamily="34" charset="0"/>
              </a:rPr>
            </a:br>
            <a:endParaRPr lang="sv-SE" sz="1200" dirty="0">
              <a:solidFill>
                <a:srgbClr val="141414"/>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0045268D-9762-C4A1-23B9-DC1F43B001D6}"/>
              </a:ext>
            </a:extLst>
          </p:cNvPr>
          <p:cNvPicPr>
            <a:picLocks noChangeAspect="1"/>
          </p:cNvPicPr>
          <p:nvPr/>
        </p:nvPicPr>
        <p:blipFill>
          <a:blip r:embed="rId3"/>
          <a:stretch>
            <a:fillRect/>
          </a:stretch>
        </p:blipFill>
        <p:spPr>
          <a:xfrm>
            <a:off x="3619500" y="63500"/>
            <a:ext cx="7707142" cy="6731000"/>
          </a:xfrm>
          <a:prstGeom prst="rect">
            <a:avLst/>
          </a:prstGeom>
        </p:spPr>
      </p:pic>
      <p:pic>
        <p:nvPicPr>
          <p:cNvPr id="3" name="Bildobjekt 2">
            <a:extLst>
              <a:ext uri="{FF2B5EF4-FFF2-40B4-BE49-F238E27FC236}">
                <a16:creationId xmlns:a16="http://schemas.microsoft.com/office/drawing/2014/main" id="{23FD399A-8D4C-804A-7744-E2C38487D820}"/>
              </a:ext>
            </a:extLst>
          </p:cNvPr>
          <p:cNvPicPr>
            <a:picLocks noChangeAspect="1"/>
          </p:cNvPicPr>
          <p:nvPr/>
        </p:nvPicPr>
        <p:blipFill>
          <a:blip r:embed="rId4"/>
          <a:stretch>
            <a:fillRect/>
          </a:stretch>
        </p:blipFill>
        <p:spPr>
          <a:xfrm>
            <a:off x="317500" y="3098800"/>
            <a:ext cx="1847850" cy="1019175"/>
          </a:xfrm>
          <a:prstGeom prst="rect">
            <a:avLst/>
          </a:prstGeom>
        </p:spPr>
      </p:pic>
      <p:pic>
        <p:nvPicPr>
          <p:cNvPr id="4" name="Bildobjekt 3">
            <a:extLst>
              <a:ext uri="{FF2B5EF4-FFF2-40B4-BE49-F238E27FC236}">
                <a16:creationId xmlns:a16="http://schemas.microsoft.com/office/drawing/2014/main" id="{4C168746-43A5-7DCB-E5AF-1F52A920F9D6}"/>
              </a:ext>
            </a:extLst>
          </p:cNvPr>
          <p:cNvPicPr>
            <a:picLocks noChangeAspect="1"/>
          </p:cNvPicPr>
          <p:nvPr/>
        </p:nvPicPr>
        <p:blipFill>
          <a:blip r:embed="rId4"/>
          <a:stretch>
            <a:fillRect/>
          </a:stretch>
        </p:blipFill>
        <p:spPr>
          <a:xfrm>
            <a:off x="317500" y="3098800"/>
            <a:ext cx="1847850" cy="1019175"/>
          </a:xfrm>
          <a:prstGeom prst="rect">
            <a:avLst/>
          </a:prstGeom>
        </p:spPr>
      </p:pic>
    </p:spTree>
    <p:extLst>
      <p:ext uri="{BB962C8B-B14F-4D97-AF65-F5344CB8AC3E}">
        <p14:creationId xmlns:p14="http://schemas.microsoft.com/office/powerpoint/2010/main" val="1002083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130000"/>
              </a:lnSpc>
            </a:pPr>
            <a:r>
              <a:rPr lang="sv-SE" sz="1800" b="1" dirty="0">
                <a:solidFill>
                  <a:schemeClr val="tx1">
                    <a:lumMod val="85000"/>
                    <a:lumOff val="15000"/>
                  </a:schemeClr>
                </a:solidFill>
                <a:latin typeface="HelveticaNeueLT W1G 55 Roman" panose="020B0604020202020204" pitchFamily="34" charset="0"/>
              </a:rPr>
              <a:t>Eftergymnasial</a:t>
            </a:r>
            <a:br>
              <a:rPr lang="sv-SE" sz="1800" b="1" dirty="0">
                <a:solidFill>
                  <a:schemeClr val="tx1">
                    <a:lumMod val="85000"/>
                    <a:lumOff val="15000"/>
                  </a:schemeClr>
                </a:solidFill>
                <a:latin typeface="HelveticaNeueLT W1G 55 Roman" panose="020B0604020202020204" pitchFamily="34" charset="0"/>
              </a:rPr>
            </a:br>
            <a:r>
              <a:rPr lang="sv-SE" sz="1800" b="1" dirty="0">
                <a:solidFill>
                  <a:schemeClr val="tx1">
                    <a:lumMod val="85000"/>
                    <a:lumOff val="15000"/>
                  </a:schemeClr>
                </a:solidFill>
                <a:latin typeface="HelveticaNeueLT W1G 55 Roman" panose="020B0604020202020204" pitchFamily="34" charset="0"/>
              </a:rPr>
              <a:t>utbildning</a:t>
            </a:r>
          </a:p>
          <a:p>
            <a:pPr>
              <a:lnSpc>
                <a:spcPct val="130000"/>
              </a:lnSpc>
            </a:pPr>
            <a:endParaRPr lang="sv-SE" sz="1800" b="1" dirty="0">
              <a:solidFill>
                <a:schemeClr val="tx1">
                  <a:lumMod val="85000"/>
                  <a:lumOff val="15000"/>
                </a:schemeClr>
              </a:solidFill>
              <a:latin typeface="HelveticaNeueLT W1G 55 Roman" panose="020B0604020202020204" pitchFamily="34" charset="0"/>
            </a:endParaRPr>
          </a:p>
          <a:p>
            <a:pPr>
              <a:lnSpc>
                <a:spcPct val="130000"/>
              </a:lnSpc>
            </a:pPr>
            <a:r>
              <a:rPr lang="sv-SE" sz="1200" dirty="0">
                <a:solidFill>
                  <a:schemeClr val="tx1">
                    <a:lumMod val="85000"/>
                    <a:lumOff val="15000"/>
                  </a:schemeClr>
                </a:solidFill>
                <a:latin typeface="HelveticaNeueLT W1G 55 Roman" panose="020B0604020202020204" pitchFamily="34" charset="0"/>
              </a:rPr>
              <a:t>Andel invånare 20-64 år</a:t>
            </a:r>
            <a:br>
              <a:rPr lang="sv-SE" sz="1200" dirty="0">
                <a:solidFill>
                  <a:schemeClr val="tx1">
                    <a:lumMod val="85000"/>
                    <a:lumOff val="15000"/>
                  </a:schemeClr>
                </a:solidFill>
                <a:latin typeface="HelveticaNeueLT W1G 55 Roman" panose="020B0604020202020204" pitchFamily="34" charset="0"/>
              </a:rPr>
            </a:br>
            <a:r>
              <a:rPr lang="sv-SE" sz="1200" dirty="0">
                <a:solidFill>
                  <a:schemeClr val="tx1">
                    <a:lumMod val="85000"/>
                    <a:lumOff val="15000"/>
                  </a:schemeClr>
                </a:solidFill>
                <a:latin typeface="HelveticaNeueLT W1G 55 Roman" panose="020B0604020202020204" pitchFamily="34" charset="0"/>
              </a:rPr>
              <a:t>med eftergymnasial utbildning,</a:t>
            </a:r>
            <a:br>
              <a:rPr lang="sv-SE" sz="1200" dirty="0">
                <a:solidFill>
                  <a:schemeClr val="tx1">
                    <a:lumMod val="85000"/>
                    <a:lumOff val="15000"/>
                  </a:schemeClr>
                </a:solidFill>
                <a:latin typeface="HelveticaNeueLT W1G 55 Roman" panose="020B0604020202020204" pitchFamily="34" charset="0"/>
              </a:rPr>
            </a:br>
            <a:r>
              <a:rPr lang="sv-SE" sz="1200" dirty="0">
                <a:solidFill>
                  <a:schemeClr val="tx1">
                    <a:lumMod val="85000"/>
                    <a:lumOff val="15000"/>
                  </a:schemeClr>
                </a:solidFill>
                <a:latin typeface="HelveticaNeueLT W1G 55 Roman" panose="020B0604020202020204" pitchFamily="34" charset="0"/>
              </a:rPr>
              <a:t>2020-12-31</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51D159FA-6423-43EE-F7D7-5D024B8D3AB8}"/>
              </a:ext>
            </a:extLst>
          </p:cNvPr>
          <p:cNvPicPr>
            <a:picLocks noChangeAspect="1"/>
          </p:cNvPicPr>
          <p:nvPr/>
        </p:nvPicPr>
        <p:blipFill>
          <a:blip r:embed="rId3"/>
          <a:stretch>
            <a:fillRect/>
          </a:stretch>
        </p:blipFill>
        <p:spPr>
          <a:xfrm>
            <a:off x="3619500" y="63500"/>
            <a:ext cx="7707142" cy="6731000"/>
          </a:xfrm>
          <a:prstGeom prst="rect">
            <a:avLst/>
          </a:prstGeom>
        </p:spPr>
      </p:pic>
      <p:pic>
        <p:nvPicPr>
          <p:cNvPr id="3" name="Bildobjekt 2">
            <a:extLst>
              <a:ext uri="{FF2B5EF4-FFF2-40B4-BE49-F238E27FC236}">
                <a16:creationId xmlns:a16="http://schemas.microsoft.com/office/drawing/2014/main" id="{55F825DC-F611-2437-DA2F-EEFAFB925D0B}"/>
              </a:ext>
            </a:extLst>
          </p:cNvPr>
          <p:cNvPicPr>
            <a:picLocks noChangeAspect="1"/>
          </p:cNvPicPr>
          <p:nvPr/>
        </p:nvPicPr>
        <p:blipFill>
          <a:blip r:embed="rId4"/>
          <a:stretch>
            <a:fillRect/>
          </a:stretch>
        </p:blipFill>
        <p:spPr>
          <a:xfrm>
            <a:off x="317500" y="3098800"/>
            <a:ext cx="1847850" cy="1019175"/>
          </a:xfrm>
          <a:prstGeom prst="rect">
            <a:avLst/>
          </a:prstGeom>
        </p:spPr>
      </p:pic>
      <p:pic>
        <p:nvPicPr>
          <p:cNvPr id="4" name="Bildobjekt 3">
            <a:extLst>
              <a:ext uri="{FF2B5EF4-FFF2-40B4-BE49-F238E27FC236}">
                <a16:creationId xmlns:a16="http://schemas.microsoft.com/office/drawing/2014/main" id="{846F5904-46FB-15F5-D439-E8C75262FCD6}"/>
              </a:ext>
            </a:extLst>
          </p:cNvPr>
          <p:cNvPicPr>
            <a:picLocks noChangeAspect="1"/>
          </p:cNvPicPr>
          <p:nvPr/>
        </p:nvPicPr>
        <p:blipFill>
          <a:blip r:embed="rId5"/>
          <a:stretch>
            <a:fillRect/>
          </a:stretch>
        </p:blipFill>
        <p:spPr>
          <a:xfrm>
            <a:off x="317500" y="3098800"/>
            <a:ext cx="1847850" cy="1019175"/>
          </a:xfrm>
          <a:prstGeom prst="rect">
            <a:avLst/>
          </a:prstGeom>
        </p:spPr>
      </p:pic>
    </p:spTree>
    <p:extLst>
      <p:ext uri="{BB962C8B-B14F-4D97-AF65-F5344CB8AC3E}">
        <p14:creationId xmlns:p14="http://schemas.microsoft.com/office/powerpoint/2010/main" val="409326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Barnfamiljer</a:t>
            </a:r>
          </a:p>
          <a:p>
            <a:endParaRPr lang="sv-SE" sz="1800" b="1" dirty="0">
              <a:solidFill>
                <a:schemeClr val="tx1">
                  <a:lumMod val="85000"/>
                  <a:lumOff val="15000"/>
                </a:schemeClr>
              </a:solidFill>
              <a:latin typeface="HelveticaNeueLT W1G 55 Roman" panose="020B0604020202020204" pitchFamily="34" charset="0"/>
            </a:endParaRPr>
          </a:p>
          <a:p>
            <a:pPr>
              <a:lnSpc>
                <a:spcPts val="1700"/>
              </a:lnSpc>
            </a:pPr>
            <a:r>
              <a:rPr lang="sv-SE" sz="1200" dirty="0">
                <a:solidFill>
                  <a:schemeClr val="tx1">
                    <a:lumMod val="85000"/>
                    <a:lumOff val="15000"/>
                  </a:schemeClr>
                </a:solidFill>
                <a:latin typeface="HelveticaNeueLT W1G 55 Roman" panose="020B0604020202020204" pitchFamily="34" charset="0"/>
              </a:rPr>
              <a:t>Andel 0-19 år av hela befolkningen, 2021-12-31</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7F8F5761-70E7-1565-7AAC-0F152FE66A44}"/>
              </a:ext>
            </a:extLst>
          </p:cNvPr>
          <p:cNvPicPr>
            <a:picLocks noChangeAspect="1"/>
          </p:cNvPicPr>
          <p:nvPr/>
        </p:nvPicPr>
        <p:blipFill>
          <a:blip r:embed="rId3"/>
          <a:stretch>
            <a:fillRect/>
          </a:stretch>
        </p:blipFill>
        <p:spPr>
          <a:xfrm>
            <a:off x="3619500" y="63500"/>
            <a:ext cx="7707142" cy="6731000"/>
          </a:xfrm>
          <a:prstGeom prst="rect">
            <a:avLst/>
          </a:prstGeom>
        </p:spPr>
      </p:pic>
      <p:pic>
        <p:nvPicPr>
          <p:cNvPr id="3" name="Bildobjekt 2">
            <a:extLst>
              <a:ext uri="{FF2B5EF4-FFF2-40B4-BE49-F238E27FC236}">
                <a16:creationId xmlns:a16="http://schemas.microsoft.com/office/drawing/2014/main" id="{635F098B-F666-85B7-CBFE-5A3B2D8A1B8E}"/>
              </a:ext>
            </a:extLst>
          </p:cNvPr>
          <p:cNvPicPr>
            <a:picLocks noChangeAspect="1"/>
          </p:cNvPicPr>
          <p:nvPr/>
        </p:nvPicPr>
        <p:blipFill>
          <a:blip r:embed="rId4"/>
          <a:stretch>
            <a:fillRect/>
          </a:stretch>
        </p:blipFill>
        <p:spPr>
          <a:xfrm>
            <a:off x="317500" y="3098800"/>
            <a:ext cx="1847850" cy="1019175"/>
          </a:xfrm>
          <a:prstGeom prst="rect">
            <a:avLst/>
          </a:prstGeom>
        </p:spPr>
      </p:pic>
      <p:pic>
        <p:nvPicPr>
          <p:cNvPr id="4" name="Bildobjekt 3">
            <a:extLst>
              <a:ext uri="{FF2B5EF4-FFF2-40B4-BE49-F238E27FC236}">
                <a16:creationId xmlns:a16="http://schemas.microsoft.com/office/drawing/2014/main" id="{C837AA39-C0D9-E8CF-571C-9321F310486A}"/>
              </a:ext>
            </a:extLst>
          </p:cNvPr>
          <p:cNvPicPr>
            <a:picLocks noChangeAspect="1"/>
          </p:cNvPicPr>
          <p:nvPr/>
        </p:nvPicPr>
        <p:blipFill>
          <a:blip r:embed="rId4"/>
          <a:stretch>
            <a:fillRect/>
          </a:stretch>
        </p:blipFill>
        <p:spPr>
          <a:xfrm>
            <a:off x="317500" y="3098800"/>
            <a:ext cx="1847850" cy="1019175"/>
          </a:xfrm>
          <a:prstGeom prst="rect">
            <a:avLst/>
          </a:prstGeom>
        </p:spPr>
      </p:pic>
    </p:spTree>
    <p:extLst>
      <p:ext uri="{BB962C8B-B14F-4D97-AF65-F5344CB8AC3E}">
        <p14:creationId xmlns:p14="http://schemas.microsoft.com/office/powerpoint/2010/main" val="1319617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Äldre</a:t>
            </a:r>
          </a:p>
          <a:p>
            <a:endParaRPr lang="sv-SE" sz="1800" b="1"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solidFill>
                  <a:schemeClr val="tx1">
                    <a:lumMod val="85000"/>
                    <a:lumOff val="15000"/>
                  </a:schemeClr>
                </a:solidFill>
                <a:latin typeface="HelveticaNeueLT W1G 55 Roman" panose="020B0604020202020204" pitchFamily="34" charset="0"/>
              </a:rPr>
              <a:t>Andel 65 år+ av hela befolkningen, 2021-12-31</a:t>
            </a:r>
            <a:endParaRPr lang="sv-SE" sz="1200" dirty="0">
              <a:solidFill>
                <a:srgbClr val="141414"/>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5E3720FF-0533-C6B6-92FA-6982BD0D0787}"/>
              </a:ext>
            </a:extLst>
          </p:cNvPr>
          <p:cNvPicPr>
            <a:picLocks noChangeAspect="1"/>
          </p:cNvPicPr>
          <p:nvPr/>
        </p:nvPicPr>
        <p:blipFill>
          <a:blip r:embed="rId3"/>
          <a:stretch>
            <a:fillRect/>
          </a:stretch>
        </p:blipFill>
        <p:spPr>
          <a:xfrm>
            <a:off x="3619500" y="63500"/>
            <a:ext cx="7707142" cy="6731000"/>
          </a:xfrm>
          <a:prstGeom prst="rect">
            <a:avLst/>
          </a:prstGeom>
        </p:spPr>
      </p:pic>
      <p:pic>
        <p:nvPicPr>
          <p:cNvPr id="3" name="Bildobjekt 2">
            <a:extLst>
              <a:ext uri="{FF2B5EF4-FFF2-40B4-BE49-F238E27FC236}">
                <a16:creationId xmlns:a16="http://schemas.microsoft.com/office/drawing/2014/main" id="{62CF58A2-3944-3B1C-78FB-3E98274A8DD8}"/>
              </a:ext>
            </a:extLst>
          </p:cNvPr>
          <p:cNvPicPr>
            <a:picLocks noChangeAspect="1"/>
          </p:cNvPicPr>
          <p:nvPr/>
        </p:nvPicPr>
        <p:blipFill>
          <a:blip r:embed="rId4"/>
          <a:stretch>
            <a:fillRect/>
          </a:stretch>
        </p:blipFill>
        <p:spPr>
          <a:xfrm>
            <a:off x="317500" y="3098800"/>
            <a:ext cx="1847850" cy="1019175"/>
          </a:xfrm>
          <a:prstGeom prst="rect">
            <a:avLst/>
          </a:prstGeom>
        </p:spPr>
      </p:pic>
      <p:pic>
        <p:nvPicPr>
          <p:cNvPr id="4" name="Bildobjekt 3">
            <a:extLst>
              <a:ext uri="{FF2B5EF4-FFF2-40B4-BE49-F238E27FC236}">
                <a16:creationId xmlns:a16="http://schemas.microsoft.com/office/drawing/2014/main" id="{02490CE8-DCCE-01FB-6A82-BF05D6CA0215}"/>
              </a:ext>
            </a:extLst>
          </p:cNvPr>
          <p:cNvPicPr>
            <a:picLocks noChangeAspect="1"/>
          </p:cNvPicPr>
          <p:nvPr/>
        </p:nvPicPr>
        <p:blipFill>
          <a:blip r:embed="rId4"/>
          <a:stretch>
            <a:fillRect/>
          </a:stretch>
        </p:blipFill>
        <p:spPr>
          <a:xfrm>
            <a:off x="317500" y="3098800"/>
            <a:ext cx="1847850" cy="1019175"/>
          </a:xfrm>
          <a:prstGeom prst="rect">
            <a:avLst/>
          </a:prstGeom>
        </p:spPr>
      </p:pic>
    </p:spTree>
    <p:extLst>
      <p:ext uri="{BB962C8B-B14F-4D97-AF65-F5344CB8AC3E}">
        <p14:creationId xmlns:p14="http://schemas.microsoft.com/office/powerpoint/2010/main" val="37725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Födda utanför EU/EFTA</a:t>
            </a:r>
          </a:p>
          <a:p>
            <a:endParaRPr lang="sv-SE" sz="1800" b="1"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solidFill>
                  <a:schemeClr val="tx1">
                    <a:lumMod val="85000"/>
                    <a:lumOff val="15000"/>
                  </a:schemeClr>
                </a:solidFill>
                <a:latin typeface="HelveticaNeueLT W1G 55 Roman" panose="020B0604020202020204" pitchFamily="34" charset="0"/>
              </a:rPr>
              <a:t>Andel av hela befolkningen, </a:t>
            </a:r>
            <a:br>
              <a:rPr lang="sv-SE" sz="1200" dirty="0">
                <a:solidFill>
                  <a:schemeClr val="tx1">
                    <a:lumMod val="85000"/>
                    <a:lumOff val="15000"/>
                  </a:schemeClr>
                </a:solidFill>
                <a:latin typeface="HelveticaNeueLT W1G 55 Roman" panose="020B0604020202020204" pitchFamily="34" charset="0"/>
              </a:rPr>
            </a:br>
            <a:r>
              <a:rPr lang="sv-SE" sz="1200" dirty="0">
                <a:solidFill>
                  <a:schemeClr val="tx1">
                    <a:lumMod val="85000"/>
                    <a:lumOff val="15000"/>
                  </a:schemeClr>
                </a:solidFill>
                <a:latin typeface="HelveticaNeueLT W1G 55 Roman" panose="020B0604020202020204" pitchFamily="34" charset="0"/>
              </a:rPr>
              <a:t>2021-12-31</a:t>
            </a:r>
            <a:endParaRPr lang="sv-SE" sz="1200" dirty="0">
              <a:solidFill>
                <a:srgbClr val="141414"/>
              </a:solidFill>
              <a:latin typeface="HelveticaNeueLT W1G 55 Roman" panose="020B0604020202020204" pitchFamily="34" charset="0"/>
              <a:ea typeface="Times New Roman" panose="02020603050405020304" pitchFamily="18" charset="0"/>
              <a:cs typeface="Times New Roman" panose="02020603050405020304" pitchFamily="18"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E0983AD0-29C0-2BF6-FF29-4A4616B7497A}"/>
              </a:ext>
            </a:extLst>
          </p:cNvPr>
          <p:cNvPicPr>
            <a:picLocks noChangeAspect="1"/>
          </p:cNvPicPr>
          <p:nvPr/>
        </p:nvPicPr>
        <p:blipFill>
          <a:blip r:embed="rId3"/>
          <a:stretch>
            <a:fillRect/>
          </a:stretch>
        </p:blipFill>
        <p:spPr>
          <a:xfrm>
            <a:off x="3619500" y="63500"/>
            <a:ext cx="7707142" cy="6731000"/>
          </a:xfrm>
          <a:prstGeom prst="rect">
            <a:avLst/>
          </a:prstGeom>
        </p:spPr>
      </p:pic>
      <p:pic>
        <p:nvPicPr>
          <p:cNvPr id="3" name="Bildobjekt 2">
            <a:extLst>
              <a:ext uri="{FF2B5EF4-FFF2-40B4-BE49-F238E27FC236}">
                <a16:creationId xmlns:a16="http://schemas.microsoft.com/office/drawing/2014/main" id="{F047308B-E3A6-B797-69CB-7EDE7AF4D38C}"/>
              </a:ext>
            </a:extLst>
          </p:cNvPr>
          <p:cNvPicPr>
            <a:picLocks noChangeAspect="1"/>
          </p:cNvPicPr>
          <p:nvPr/>
        </p:nvPicPr>
        <p:blipFill>
          <a:blip r:embed="rId4"/>
          <a:stretch>
            <a:fillRect/>
          </a:stretch>
        </p:blipFill>
        <p:spPr>
          <a:xfrm>
            <a:off x="317500" y="3098800"/>
            <a:ext cx="1847850" cy="1019175"/>
          </a:xfrm>
          <a:prstGeom prst="rect">
            <a:avLst/>
          </a:prstGeom>
        </p:spPr>
      </p:pic>
      <p:pic>
        <p:nvPicPr>
          <p:cNvPr id="4" name="Bildobjekt 3">
            <a:extLst>
              <a:ext uri="{FF2B5EF4-FFF2-40B4-BE49-F238E27FC236}">
                <a16:creationId xmlns:a16="http://schemas.microsoft.com/office/drawing/2014/main" id="{91E2822A-A47C-3C25-C20D-DB5E00A12110}"/>
              </a:ext>
            </a:extLst>
          </p:cNvPr>
          <p:cNvPicPr>
            <a:picLocks noChangeAspect="1"/>
          </p:cNvPicPr>
          <p:nvPr/>
        </p:nvPicPr>
        <p:blipFill>
          <a:blip r:embed="rId4"/>
          <a:stretch>
            <a:fillRect/>
          </a:stretch>
        </p:blipFill>
        <p:spPr>
          <a:xfrm>
            <a:off x="317500" y="3098800"/>
            <a:ext cx="1847850" cy="1019175"/>
          </a:xfrm>
          <a:prstGeom prst="rect">
            <a:avLst/>
          </a:prstGeom>
        </p:spPr>
      </p:pic>
    </p:spTree>
    <p:extLst>
      <p:ext uri="{BB962C8B-B14F-4D97-AF65-F5344CB8AC3E}">
        <p14:creationId xmlns:p14="http://schemas.microsoft.com/office/powerpoint/2010/main" val="570603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Ohälsotalet</a:t>
            </a:r>
          </a:p>
          <a:p>
            <a:endParaRPr lang="sv-SE" sz="1800" b="1"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solidFill>
                  <a:schemeClr val="tx1">
                    <a:lumMod val="85000"/>
                    <a:lumOff val="15000"/>
                  </a:schemeClr>
                </a:solidFill>
                <a:latin typeface="HelveticaNeueLT W1G 55 Roman" panose="020B0604020202020204" pitchFamily="34" charset="0"/>
              </a:rPr>
              <a:t>Per invånare 16-64 år, 2021-12-31</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F5EB2240-F1CC-0563-14BD-F19B7DB64DD3}"/>
              </a:ext>
            </a:extLst>
          </p:cNvPr>
          <p:cNvPicPr>
            <a:picLocks noChangeAspect="1"/>
          </p:cNvPicPr>
          <p:nvPr/>
        </p:nvPicPr>
        <p:blipFill>
          <a:blip r:embed="rId3"/>
          <a:stretch>
            <a:fillRect/>
          </a:stretch>
        </p:blipFill>
        <p:spPr>
          <a:xfrm>
            <a:off x="3619500" y="63500"/>
            <a:ext cx="7707142" cy="6731000"/>
          </a:xfrm>
          <a:prstGeom prst="rect">
            <a:avLst/>
          </a:prstGeom>
        </p:spPr>
      </p:pic>
      <p:pic>
        <p:nvPicPr>
          <p:cNvPr id="3" name="Bildobjekt 2">
            <a:extLst>
              <a:ext uri="{FF2B5EF4-FFF2-40B4-BE49-F238E27FC236}">
                <a16:creationId xmlns:a16="http://schemas.microsoft.com/office/drawing/2014/main" id="{28476A77-4EDC-3D46-1850-96F3F6CDED7F}"/>
              </a:ext>
            </a:extLst>
          </p:cNvPr>
          <p:cNvPicPr>
            <a:picLocks noChangeAspect="1"/>
          </p:cNvPicPr>
          <p:nvPr/>
        </p:nvPicPr>
        <p:blipFill>
          <a:blip r:embed="rId4"/>
          <a:stretch>
            <a:fillRect/>
          </a:stretch>
        </p:blipFill>
        <p:spPr>
          <a:xfrm>
            <a:off x="317500" y="3098800"/>
            <a:ext cx="1847850" cy="1019175"/>
          </a:xfrm>
          <a:prstGeom prst="rect">
            <a:avLst/>
          </a:prstGeom>
        </p:spPr>
      </p:pic>
      <p:pic>
        <p:nvPicPr>
          <p:cNvPr id="4" name="Bildobjekt 3">
            <a:extLst>
              <a:ext uri="{FF2B5EF4-FFF2-40B4-BE49-F238E27FC236}">
                <a16:creationId xmlns:a16="http://schemas.microsoft.com/office/drawing/2014/main" id="{DD8ABF61-317C-00B5-DECD-FE717AE87641}"/>
              </a:ext>
            </a:extLst>
          </p:cNvPr>
          <p:cNvPicPr>
            <a:picLocks noChangeAspect="1"/>
          </p:cNvPicPr>
          <p:nvPr/>
        </p:nvPicPr>
        <p:blipFill>
          <a:blip r:embed="rId5"/>
          <a:stretch>
            <a:fillRect/>
          </a:stretch>
        </p:blipFill>
        <p:spPr>
          <a:xfrm>
            <a:off x="317500" y="3098800"/>
            <a:ext cx="1847850" cy="1019175"/>
          </a:xfrm>
          <a:prstGeom prst="rect">
            <a:avLst/>
          </a:prstGeom>
        </p:spPr>
      </p:pic>
    </p:spTree>
    <p:extLst>
      <p:ext uri="{BB962C8B-B14F-4D97-AF65-F5344CB8AC3E}">
        <p14:creationId xmlns:p14="http://schemas.microsoft.com/office/powerpoint/2010/main" val="3390412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Ekonomiskt bistånd</a:t>
            </a:r>
          </a:p>
          <a:p>
            <a:endParaRPr lang="sv-SE" sz="1800" b="1"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solidFill>
                  <a:schemeClr val="tx1">
                    <a:lumMod val="85000"/>
                    <a:lumOff val="15000"/>
                  </a:schemeClr>
                </a:solidFill>
                <a:latin typeface="HelveticaNeueLT W1G 55 Roman" panose="020B0604020202020204" pitchFamily="34" charset="0"/>
              </a:rPr>
              <a:t>Andel av invånare 20 + år med </a:t>
            </a:r>
            <a:br>
              <a:rPr lang="sv-SE" sz="1200" dirty="0">
                <a:solidFill>
                  <a:schemeClr val="tx1">
                    <a:lumMod val="85000"/>
                    <a:lumOff val="15000"/>
                  </a:schemeClr>
                </a:solidFill>
                <a:latin typeface="HelveticaNeueLT W1G 55 Roman" panose="020B0604020202020204" pitchFamily="34" charset="0"/>
              </a:rPr>
            </a:br>
            <a:r>
              <a:rPr lang="sv-SE" sz="1200" dirty="0">
                <a:solidFill>
                  <a:schemeClr val="tx1">
                    <a:lumMod val="85000"/>
                    <a:lumOff val="15000"/>
                  </a:schemeClr>
                </a:solidFill>
                <a:latin typeface="HelveticaNeueLT W1G 55 Roman" panose="020B0604020202020204" pitchFamily="34" charset="0"/>
              </a:rPr>
              <a:t>ekonomiskt bistånd, 2020-12-31</a:t>
            </a: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0C31C9D4-2729-A4ED-D5C4-4F761BEE2B74}"/>
              </a:ext>
            </a:extLst>
          </p:cNvPr>
          <p:cNvPicPr>
            <a:picLocks noChangeAspect="1"/>
          </p:cNvPicPr>
          <p:nvPr/>
        </p:nvPicPr>
        <p:blipFill>
          <a:blip r:embed="rId3"/>
          <a:stretch>
            <a:fillRect/>
          </a:stretch>
        </p:blipFill>
        <p:spPr>
          <a:xfrm>
            <a:off x="3619500" y="63500"/>
            <a:ext cx="7707142" cy="6731000"/>
          </a:xfrm>
          <a:prstGeom prst="rect">
            <a:avLst/>
          </a:prstGeom>
        </p:spPr>
      </p:pic>
      <p:pic>
        <p:nvPicPr>
          <p:cNvPr id="3" name="Bildobjekt 2">
            <a:extLst>
              <a:ext uri="{FF2B5EF4-FFF2-40B4-BE49-F238E27FC236}">
                <a16:creationId xmlns:a16="http://schemas.microsoft.com/office/drawing/2014/main" id="{4A38C593-C239-BAFC-E38B-524AC60B4E90}"/>
              </a:ext>
            </a:extLst>
          </p:cNvPr>
          <p:cNvPicPr>
            <a:picLocks noChangeAspect="1"/>
          </p:cNvPicPr>
          <p:nvPr/>
        </p:nvPicPr>
        <p:blipFill>
          <a:blip r:embed="rId4"/>
          <a:stretch>
            <a:fillRect/>
          </a:stretch>
        </p:blipFill>
        <p:spPr>
          <a:xfrm>
            <a:off x="317500" y="3098800"/>
            <a:ext cx="1847850" cy="1019175"/>
          </a:xfrm>
          <a:prstGeom prst="rect">
            <a:avLst/>
          </a:prstGeom>
        </p:spPr>
      </p:pic>
      <p:pic>
        <p:nvPicPr>
          <p:cNvPr id="4" name="Bildobjekt 3">
            <a:extLst>
              <a:ext uri="{FF2B5EF4-FFF2-40B4-BE49-F238E27FC236}">
                <a16:creationId xmlns:a16="http://schemas.microsoft.com/office/drawing/2014/main" id="{648DEDD7-B2D4-B38F-D97B-5638AEA895A8}"/>
              </a:ext>
            </a:extLst>
          </p:cNvPr>
          <p:cNvPicPr>
            <a:picLocks noChangeAspect="1"/>
          </p:cNvPicPr>
          <p:nvPr/>
        </p:nvPicPr>
        <p:blipFill>
          <a:blip r:embed="rId5"/>
          <a:stretch>
            <a:fillRect/>
          </a:stretch>
        </p:blipFill>
        <p:spPr>
          <a:xfrm>
            <a:off x="317500" y="3098800"/>
            <a:ext cx="1847850" cy="1019175"/>
          </a:xfrm>
          <a:prstGeom prst="rect">
            <a:avLst/>
          </a:prstGeom>
        </p:spPr>
      </p:pic>
    </p:spTree>
    <p:extLst>
      <p:ext uri="{BB962C8B-B14F-4D97-AF65-F5344CB8AC3E}">
        <p14:creationId xmlns:p14="http://schemas.microsoft.com/office/powerpoint/2010/main" val="2642788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149053" y="630000"/>
            <a:ext cx="2378570" cy="5740925"/>
          </a:xfrm>
          <a:prstGeom prst="rect">
            <a:avLst/>
          </a:prstGeom>
          <a:no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800" b="1" dirty="0">
                <a:solidFill>
                  <a:schemeClr val="tx1">
                    <a:lumMod val="85000"/>
                    <a:lumOff val="15000"/>
                  </a:schemeClr>
                </a:solidFill>
                <a:latin typeface="HelveticaNeueLT W1G 55 Roman" panose="020B0604020202020204" pitchFamily="34" charset="0"/>
              </a:rPr>
              <a:t>Arbetslöshet</a:t>
            </a:r>
          </a:p>
          <a:p>
            <a:endParaRPr lang="sv-SE" sz="1800" b="1" dirty="0">
              <a:solidFill>
                <a:schemeClr val="tx1">
                  <a:lumMod val="85000"/>
                  <a:lumOff val="15000"/>
                </a:schemeClr>
              </a:solidFill>
              <a:latin typeface="HelveticaNeueLT W1G 55 Roman" panose="020B0604020202020204" pitchFamily="34" charset="0"/>
            </a:endParaRPr>
          </a:p>
          <a:p>
            <a:pPr>
              <a:lnSpc>
                <a:spcPct val="130000"/>
              </a:lnSpc>
              <a:spcBef>
                <a:spcPts val="600"/>
              </a:spcBef>
              <a:spcAft>
                <a:spcPts val="600"/>
              </a:spcAft>
            </a:pPr>
            <a:r>
              <a:rPr lang="sv-SE" sz="1200" dirty="0">
                <a:solidFill>
                  <a:schemeClr val="tx1">
                    <a:lumMod val="85000"/>
                    <a:lumOff val="15000"/>
                  </a:schemeClr>
                </a:solidFill>
                <a:latin typeface="HelveticaNeueLT W1G 55 Roman" panose="020B0604020202020204" pitchFamily="34" charset="0"/>
              </a:rPr>
              <a:t>Andel av befolkningen 18-64 år, </a:t>
            </a:r>
            <a:br>
              <a:rPr lang="sv-SE" sz="1200" dirty="0">
                <a:solidFill>
                  <a:schemeClr val="tx1">
                    <a:lumMod val="85000"/>
                    <a:lumOff val="15000"/>
                  </a:schemeClr>
                </a:solidFill>
                <a:latin typeface="HelveticaNeueLT W1G 55 Roman" panose="020B0604020202020204" pitchFamily="34" charset="0"/>
              </a:rPr>
            </a:br>
            <a:r>
              <a:rPr lang="sv-SE" sz="1200" dirty="0">
                <a:solidFill>
                  <a:schemeClr val="tx1">
                    <a:lumMod val="85000"/>
                    <a:lumOff val="15000"/>
                  </a:schemeClr>
                </a:solidFill>
                <a:latin typeface="HelveticaNeueLT W1G 55 Roman" panose="020B0604020202020204" pitchFamily="34" charset="0"/>
              </a:rPr>
              <a:t>2021-10-31</a:t>
            </a:r>
          </a:p>
          <a:p>
            <a:pPr>
              <a:lnSpc>
                <a:spcPct val="130000"/>
              </a:lnSpc>
              <a:spcBef>
                <a:spcPts val="600"/>
              </a:spcBef>
              <a:spcAft>
                <a:spcPts val="600"/>
              </a:spcAft>
            </a:pPr>
            <a:br>
              <a:rPr lang="sv-SE" sz="1200" dirty="0">
                <a:solidFill>
                  <a:schemeClr val="tx1">
                    <a:lumMod val="85000"/>
                    <a:lumOff val="15000"/>
                  </a:schemeClr>
                </a:solidFill>
                <a:latin typeface="HelveticaNeueLT W1G 55 Roman" panose="020B0604020202020204" pitchFamily="34" charset="0"/>
              </a:rPr>
            </a:b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a:p>
            <a:pPr>
              <a:lnSpc>
                <a:spcPts val="1700"/>
              </a:lnSpc>
            </a:pPr>
            <a:endParaRPr lang="sv-SE" sz="1200" dirty="0">
              <a:solidFill>
                <a:schemeClr val="tx1">
                  <a:lumMod val="85000"/>
                  <a:lumOff val="15000"/>
                </a:schemeClr>
              </a:solidFill>
              <a:latin typeface="HelveticaNeueLT W1G 55 Roman" panose="020B0604020202020204" pitchFamily="34" charset="0"/>
            </a:endParaRPr>
          </a:p>
        </p:txBody>
      </p:sp>
      <p:cxnSp>
        <p:nvCxnSpPr>
          <p:cNvPr id="17" name="Rak koppling 16"/>
          <p:cNvCxnSpPr/>
          <p:nvPr/>
        </p:nvCxnSpPr>
        <p:spPr>
          <a:xfrm flipH="1">
            <a:off x="2762050" y="613854"/>
            <a:ext cx="1" cy="561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3" descr="G:\Mallar\ORIGINAL-LOGGA\S-sidan\Logotyp 2 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53" y="6399698"/>
            <a:ext cx="894274" cy="2650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4BD94889-0370-8C7B-6E2B-36EFDD8C89FD}"/>
              </a:ext>
            </a:extLst>
          </p:cNvPr>
          <p:cNvPicPr>
            <a:picLocks noChangeAspect="1"/>
          </p:cNvPicPr>
          <p:nvPr/>
        </p:nvPicPr>
        <p:blipFill>
          <a:blip r:embed="rId3"/>
          <a:stretch>
            <a:fillRect/>
          </a:stretch>
        </p:blipFill>
        <p:spPr>
          <a:xfrm>
            <a:off x="3619500" y="63500"/>
            <a:ext cx="7707142" cy="6731000"/>
          </a:xfrm>
          <a:prstGeom prst="rect">
            <a:avLst/>
          </a:prstGeom>
        </p:spPr>
      </p:pic>
      <p:pic>
        <p:nvPicPr>
          <p:cNvPr id="3" name="Bildobjekt 2">
            <a:extLst>
              <a:ext uri="{FF2B5EF4-FFF2-40B4-BE49-F238E27FC236}">
                <a16:creationId xmlns:a16="http://schemas.microsoft.com/office/drawing/2014/main" id="{A2D6823A-54FF-C816-E170-C480FCF178F8}"/>
              </a:ext>
            </a:extLst>
          </p:cNvPr>
          <p:cNvPicPr>
            <a:picLocks noChangeAspect="1"/>
          </p:cNvPicPr>
          <p:nvPr/>
        </p:nvPicPr>
        <p:blipFill>
          <a:blip r:embed="rId4"/>
          <a:stretch>
            <a:fillRect/>
          </a:stretch>
        </p:blipFill>
        <p:spPr>
          <a:xfrm>
            <a:off x="317500" y="3098800"/>
            <a:ext cx="1847850" cy="1019175"/>
          </a:xfrm>
          <a:prstGeom prst="rect">
            <a:avLst/>
          </a:prstGeom>
        </p:spPr>
      </p:pic>
      <p:pic>
        <p:nvPicPr>
          <p:cNvPr id="4" name="Bildobjekt 3">
            <a:extLst>
              <a:ext uri="{FF2B5EF4-FFF2-40B4-BE49-F238E27FC236}">
                <a16:creationId xmlns:a16="http://schemas.microsoft.com/office/drawing/2014/main" id="{7553437A-581A-8A25-DE01-1332AD552C9E}"/>
              </a:ext>
            </a:extLst>
          </p:cNvPr>
          <p:cNvPicPr>
            <a:picLocks noChangeAspect="1"/>
          </p:cNvPicPr>
          <p:nvPr/>
        </p:nvPicPr>
        <p:blipFill>
          <a:blip r:embed="rId4"/>
          <a:stretch>
            <a:fillRect/>
          </a:stretch>
        </p:blipFill>
        <p:spPr>
          <a:xfrm>
            <a:off x="317500" y="3098800"/>
            <a:ext cx="1847850" cy="1019175"/>
          </a:xfrm>
          <a:prstGeom prst="rect">
            <a:avLst/>
          </a:prstGeom>
        </p:spPr>
      </p:pic>
    </p:spTree>
    <p:extLst>
      <p:ext uri="{BB962C8B-B14F-4D97-AF65-F5344CB8AC3E}">
        <p14:creationId xmlns:p14="http://schemas.microsoft.com/office/powerpoint/2010/main" val="96415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24A5747-F9DE-6402-8BD3-CFDD834A91E4}"/>
              </a:ext>
            </a:extLst>
          </p:cNvPr>
          <p:cNvPicPr>
            <a:picLocks noChangeAspect="1"/>
          </p:cNvPicPr>
          <p:nvPr/>
        </p:nvPicPr>
        <p:blipFill rotWithShape="1">
          <a:blip r:embed="rId2"/>
          <a:srcRect l="40931" r="11290" b="63810"/>
          <a:stretch/>
        </p:blipFill>
        <p:spPr>
          <a:xfrm>
            <a:off x="766010" y="309336"/>
            <a:ext cx="4925786" cy="6239328"/>
          </a:xfrm>
          <a:prstGeom prst="rect">
            <a:avLst/>
          </a:prstGeom>
        </p:spPr>
      </p:pic>
    </p:spTree>
    <p:extLst>
      <p:ext uri="{BB962C8B-B14F-4D97-AF65-F5344CB8AC3E}">
        <p14:creationId xmlns:p14="http://schemas.microsoft.com/office/powerpoint/2010/main" val="377157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171907D-AF07-97EB-D80C-7923253A408B}"/>
              </a:ext>
            </a:extLst>
          </p:cNvPr>
          <p:cNvPicPr>
            <a:picLocks noChangeAspect="1"/>
          </p:cNvPicPr>
          <p:nvPr/>
        </p:nvPicPr>
        <p:blipFill rotWithShape="1">
          <a:blip r:embed="rId2"/>
          <a:srcRect l="36032" r="8189" b="63810"/>
          <a:stretch/>
        </p:blipFill>
        <p:spPr>
          <a:xfrm>
            <a:off x="6096000" y="309336"/>
            <a:ext cx="5500461" cy="6239328"/>
          </a:xfrm>
          <a:prstGeom prst="rect">
            <a:avLst/>
          </a:prstGeom>
        </p:spPr>
      </p:pic>
      <p:pic>
        <p:nvPicPr>
          <p:cNvPr id="5" name="Bildobjekt 4">
            <a:extLst>
              <a:ext uri="{FF2B5EF4-FFF2-40B4-BE49-F238E27FC236}">
                <a16:creationId xmlns:a16="http://schemas.microsoft.com/office/drawing/2014/main" id="{024A5747-F9DE-6402-8BD3-CFDD834A91E4}"/>
              </a:ext>
            </a:extLst>
          </p:cNvPr>
          <p:cNvPicPr>
            <a:picLocks noChangeAspect="1"/>
          </p:cNvPicPr>
          <p:nvPr/>
        </p:nvPicPr>
        <p:blipFill rotWithShape="1">
          <a:blip r:embed="rId3"/>
          <a:srcRect l="40931" r="11290" b="63810"/>
          <a:stretch/>
        </p:blipFill>
        <p:spPr>
          <a:xfrm>
            <a:off x="766010" y="309336"/>
            <a:ext cx="4925786" cy="6239328"/>
          </a:xfrm>
          <a:prstGeom prst="rect">
            <a:avLst/>
          </a:prstGeom>
        </p:spPr>
      </p:pic>
    </p:spTree>
    <p:extLst>
      <p:ext uri="{BB962C8B-B14F-4D97-AF65-F5344CB8AC3E}">
        <p14:creationId xmlns:p14="http://schemas.microsoft.com/office/powerpoint/2010/main" val="2686051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0CCE056-078D-0720-F96F-BAF469C1D58D}"/>
              </a:ext>
            </a:extLst>
          </p:cNvPr>
          <p:cNvPicPr>
            <a:picLocks noChangeAspect="1"/>
          </p:cNvPicPr>
          <p:nvPr/>
        </p:nvPicPr>
        <p:blipFill>
          <a:blip r:embed="rId2"/>
          <a:stretch>
            <a:fillRect/>
          </a:stretch>
        </p:blipFill>
        <p:spPr>
          <a:xfrm>
            <a:off x="1776639" y="319387"/>
            <a:ext cx="8839697" cy="6392202"/>
          </a:xfrm>
          <a:prstGeom prst="rect">
            <a:avLst/>
          </a:prstGeom>
        </p:spPr>
      </p:pic>
    </p:spTree>
    <p:extLst>
      <p:ext uri="{BB962C8B-B14F-4D97-AF65-F5344CB8AC3E}">
        <p14:creationId xmlns:p14="http://schemas.microsoft.com/office/powerpoint/2010/main" val="179387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0" y="1974545"/>
            <a:ext cx="12192000" cy="830997"/>
          </a:xfrm>
          <a:prstGeom prst="rect">
            <a:avLst/>
          </a:prstGeom>
          <a:noFill/>
        </p:spPr>
        <p:txBody>
          <a:bodyPr wrap="square" rtlCol="0">
            <a:spAutoFit/>
          </a:bodyPr>
          <a:lstStyle/>
          <a:p>
            <a:pPr algn="ctr"/>
            <a:r>
              <a:rPr lang="sv-SE" sz="4800" dirty="0">
                <a:latin typeface="HelveticaNeueLT W1G 55 Roman" panose="020B0604020202020204" pitchFamily="34" charset="0"/>
              </a:rPr>
              <a:t>Sociala kompassen 2022</a:t>
            </a:r>
            <a:endParaRPr lang="sv-SE" dirty="0">
              <a:latin typeface="HelveticaNeueLT W1G 55 Roman" panose="020B0604020202020204" pitchFamily="34" charset="0"/>
            </a:endParaRPr>
          </a:p>
        </p:txBody>
      </p:sp>
    </p:spTree>
    <p:extLst>
      <p:ext uri="{BB962C8B-B14F-4D97-AF65-F5344CB8AC3E}">
        <p14:creationId xmlns:p14="http://schemas.microsoft.com/office/powerpoint/2010/main" val="210453170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19749</TotalTime>
  <Words>2250</Words>
  <Application>Microsoft Office PowerPoint</Application>
  <PresentationFormat>Bredbild</PresentationFormat>
  <Paragraphs>937</Paragraphs>
  <Slides>57</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57</vt:i4>
      </vt:variant>
    </vt:vector>
  </HeadingPairs>
  <TitlesOfParts>
    <vt:vector size="62" baseType="lpstr">
      <vt:lpstr>Arial</vt:lpstr>
      <vt:lpstr>Calibri</vt:lpstr>
      <vt:lpstr>Calibri Light</vt:lpstr>
      <vt:lpstr>HelveticaNeueLT W1G 55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Mohammad Jan</dc:creator>
  <cp:lastModifiedBy>Feliks Sjöblom</cp:lastModifiedBy>
  <cp:revision>636</cp:revision>
  <cp:lastPrinted>2023-06-15T06:32:12Z</cp:lastPrinted>
  <dcterms:created xsi:type="dcterms:W3CDTF">2017-09-29T09:05:39Z</dcterms:created>
  <dcterms:modified xsi:type="dcterms:W3CDTF">2023-06-20T16:04:40Z</dcterms:modified>
</cp:coreProperties>
</file>